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2c80c68d4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242c80c68d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42c80c68d4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242c80c68d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2c80c68d4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242c80c68d4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42c80c68d4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242c80c68d4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2c80c68d4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g242c80c68d4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4361665521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2436166552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436166552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g2436166552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361665521_2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g24361665521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3b29c927bc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23b29c927bc_0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need to mention in our slides that it’s a 3 tier approach that we have come up with proper timelines and financing etc</a:t>
            </a:r>
            <a:endParaRPr/>
          </a:p>
        </p:txBody>
      </p:sp>
      <p:sp>
        <p:nvSpPr>
          <p:cNvPr id="465" name="Google Shape;465;g23b29c927bc_0_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43947999c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243947999c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need to mention in our slides that it’s a 3 tier approach that we have come up with proper timelines and financing etc</a:t>
            </a:r>
            <a:endParaRPr/>
          </a:p>
        </p:txBody>
      </p:sp>
      <p:sp>
        <p:nvSpPr>
          <p:cNvPr id="477" name="Google Shape;477;g243947999c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b3eb573ef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g23b3eb573ef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need to mention in our slides that it’s a 3 tier approach that we have come up with proper timelines and financing etc</a:t>
            </a:r>
            <a:endParaRPr/>
          </a:p>
        </p:txBody>
      </p:sp>
      <p:sp>
        <p:nvSpPr>
          <p:cNvPr id="489" name="Google Shape;48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14f12cf50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2414f12cf5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14f12cf50_6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800">
                <a:latin typeface="Arial"/>
                <a:ea typeface="Arial"/>
                <a:cs typeface="Arial"/>
                <a:sym typeface="Arial"/>
              </a:rPr>
              <a:t>Camera</a:t>
            </a:r>
            <a:endParaRPr b="1" sz="1800">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latin typeface="Arial"/>
                <a:ea typeface="Arial"/>
                <a:cs typeface="Arial"/>
                <a:sym typeface="Arial"/>
              </a:rPr>
              <a:t>Built-in camera that allows users to take photos and record videos hands-free.</a:t>
            </a:r>
            <a:endParaRPr sz="18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a:latin typeface="Arial"/>
                <a:ea typeface="Arial"/>
                <a:cs typeface="Arial"/>
                <a:sym typeface="Arial"/>
              </a:rPr>
              <a:t>Voice Commands</a:t>
            </a:r>
            <a:endParaRPr b="1" sz="1800">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latin typeface="Arial"/>
                <a:ea typeface="Arial"/>
                <a:cs typeface="Arial"/>
                <a:sym typeface="Arial"/>
              </a:rPr>
              <a:t>Users could interact with Google Glass using voice commands(“OK GLASS”) to perform various tasks, such as making a phone call, sending a text message, or searching the web.</a:t>
            </a:r>
            <a:endParaRPr b="1" sz="18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a:latin typeface="Arial"/>
                <a:ea typeface="Arial"/>
                <a:cs typeface="Arial"/>
                <a:sym typeface="Arial"/>
              </a:rPr>
              <a:t>Third Application</a:t>
            </a:r>
            <a:endParaRPr b="1" sz="1800">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latin typeface="Arial"/>
                <a:ea typeface="Arial"/>
                <a:cs typeface="Arial"/>
                <a:sym typeface="Arial"/>
              </a:rPr>
              <a:t>Google Glass supports a variety of apps or "Glassware" that extend the functionality of the device. Apps range from productivity tools and social media integration to fitness trackers and news readers. Such as, Google mail, Google Map, Facebook, Twitter.etc</a:t>
            </a:r>
            <a:endParaRPr sz="18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a:latin typeface="Arial"/>
                <a:ea typeface="Arial"/>
                <a:cs typeface="Arial"/>
                <a:sym typeface="Arial"/>
              </a:rPr>
              <a:t>Display</a:t>
            </a:r>
            <a:endParaRPr b="1" sz="1800">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latin typeface="Arial"/>
                <a:ea typeface="Arial"/>
                <a:cs typeface="Arial"/>
                <a:sym typeface="Arial"/>
              </a:rPr>
              <a:t>The primary feature of Google Glass is its transparent display, which projects digital content directly into the user's line of sight.</a:t>
            </a:r>
            <a:endParaRPr b="1" sz="18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a:latin typeface="Arial"/>
                <a:ea typeface="Arial"/>
                <a:cs typeface="Arial"/>
                <a:sym typeface="Arial"/>
              </a:rPr>
              <a:t>Connectivity</a:t>
            </a:r>
            <a:endParaRPr b="1" sz="1800">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latin typeface="Arial"/>
                <a:ea typeface="Arial"/>
                <a:cs typeface="Arial"/>
                <a:sym typeface="Arial"/>
              </a:rPr>
              <a:t>Google Glass can be connected to the Internet via Wi-Fi, or connected together with a smartphone via Bluetooth.</a:t>
            </a:r>
            <a:endParaRPr sz="18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a:latin typeface="Arial"/>
                <a:ea typeface="Arial"/>
                <a:cs typeface="Arial"/>
                <a:sym typeface="Arial"/>
              </a:rPr>
              <a:t>Sensors</a:t>
            </a:r>
            <a:endParaRPr b="1" sz="1800">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latin typeface="Arial"/>
                <a:ea typeface="Arial"/>
                <a:cs typeface="Arial"/>
                <a:sym typeface="Arial"/>
              </a:rPr>
              <a:t>such as gyroscope and compass for head tracking and gesture recognition. For example, users can interact with digital content through head movements</a:t>
            </a:r>
            <a:endParaRPr/>
          </a:p>
        </p:txBody>
      </p:sp>
      <p:sp>
        <p:nvSpPr>
          <p:cNvPr id="135" name="Google Shape;135;g2414f12cf50_6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14f12cf50_6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2414f12cf50_6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14f12cf50_6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2414f12cf50_6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1ab242e9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41ab242e90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241ab242e90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1ab242e90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241ab242e90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241ab242e90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b29c927bc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g23b29c927bc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descr="A picture containing shape&#10;&#10;Description automatically generated" id="16" name="Google Shape;16;p2"/>
          <p:cNvPicPr preferRelativeResize="0"/>
          <p:nvPr/>
        </p:nvPicPr>
        <p:blipFill rotWithShape="1">
          <a:blip r:embed="rId2">
            <a:alphaModFix/>
          </a:blip>
          <a:srcRect b="0" l="0" r="0" t="0"/>
          <a:stretch/>
        </p:blipFill>
        <p:spPr>
          <a:xfrm>
            <a:off x="-4011" y="0"/>
            <a:ext cx="12192000" cy="6858000"/>
          </a:xfrm>
          <a:prstGeom prst="rect">
            <a:avLst/>
          </a:prstGeom>
          <a:noFill/>
          <a:ln>
            <a:noFill/>
          </a:ln>
        </p:spPr>
      </p:pic>
      <p:sp>
        <p:nvSpPr>
          <p:cNvPr id="17" name="Google Shape;17;p2"/>
          <p:cNvSpPr txBox="1"/>
          <p:nvPr>
            <p:ph type="ctrTitle"/>
          </p:nvPr>
        </p:nvSpPr>
        <p:spPr>
          <a:xfrm>
            <a:off x="3140242" y="2315432"/>
            <a:ext cx="5775158" cy="49924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subTitle"/>
          </p:nvPr>
        </p:nvSpPr>
        <p:spPr>
          <a:xfrm>
            <a:off x="3140242" y="2929753"/>
            <a:ext cx="5775158" cy="499247"/>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txBox="1"/>
          <p:nvPr>
            <p:ph idx="2" type="body"/>
          </p:nvPr>
        </p:nvSpPr>
        <p:spPr>
          <a:xfrm>
            <a:off x="3140075" y="3549650"/>
            <a:ext cx="5775325" cy="49371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400"/>
              <a:buNone/>
              <a:defRPr sz="24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400"/>
              <a:buNone/>
              <a:defRPr sz="2400"/>
            </a:lvl2pPr>
            <a:lvl3pPr indent="-228600" lvl="2" marL="1371600" algn="l">
              <a:lnSpc>
                <a:spcPct val="90000"/>
              </a:lnSpc>
              <a:spcBef>
                <a:spcPts val="500"/>
              </a:spcBef>
              <a:spcAft>
                <a:spcPts val="0"/>
              </a:spcAft>
              <a:buClr>
                <a:schemeClr val="dk1"/>
              </a:buClr>
              <a:buSzPts val="2400"/>
              <a:buNone/>
              <a:defRPr sz="2400"/>
            </a:lvl3pPr>
            <a:lvl4pPr indent="-228600" lvl="3" marL="1828800" algn="l">
              <a:lnSpc>
                <a:spcPct val="90000"/>
              </a:lnSpc>
              <a:spcBef>
                <a:spcPts val="500"/>
              </a:spcBef>
              <a:spcAft>
                <a:spcPts val="0"/>
              </a:spcAft>
              <a:buClr>
                <a:schemeClr val="dk1"/>
              </a:buClr>
              <a:buSzPts val="2400"/>
              <a:buNone/>
              <a:defRPr sz="2400"/>
            </a:lvl4pPr>
            <a:lvl5pPr indent="-228600" lvl="4" marL="2286000" algn="l">
              <a:lnSpc>
                <a:spcPct val="90000"/>
              </a:lnSpc>
              <a:spcBef>
                <a:spcPts val="500"/>
              </a:spcBef>
              <a:spcAft>
                <a:spcPts val="0"/>
              </a:spcAft>
              <a:buClr>
                <a:schemeClr val="dk1"/>
              </a:buClr>
              <a:buSzPts val="2400"/>
              <a:buNone/>
              <a:defRPr sz="2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jpg"/><Relationship Id="rId9" Type="http://schemas.openxmlformats.org/officeDocument/2006/relationships/image" Target="../media/image6.jpg"/><Relationship Id="rId5" Type="http://schemas.openxmlformats.org/officeDocument/2006/relationships/image" Target="../media/image23.jpg"/><Relationship Id="rId6" Type="http://schemas.openxmlformats.org/officeDocument/2006/relationships/image" Target="../media/image5.jpg"/><Relationship Id="rId7" Type="http://schemas.openxmlformats.org/officeDocument/2006/relationships/image" Target="../media/image4.jpg"/><Relationship Id="rId8"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theconversation.com/google-glass-finally-cracks-it-was-a-product-looking-for-a-market-3644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i.org/10.1016/j.chb.2015.03.00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3"/>
          <p:cNvSpPr/>
          <p:nvPr/>
        </p:nvSpPr>
        <p:spPr>
          <a:xfrm>
            <a:off x="1371921" y="4005585"/>
            <a:ext cx="1079700" cy="1079700"/>
          </a:xfrm>
          <a:prstGeom prst="ellipse">
            <a:avLst/>
          </a:prstGeom>
          <a:solidFill>
            <a:srgbClr val="FFFFF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13"/>
          <p:cNvSpPr txBox="1"/>
          <p:nvPr/>
        </p:nvSpPr>
        <p:spPr>
          <a:xfrm>
            <a:off x="6526364" y="5314007"/>
            <a:ext cx="1136100" cy="4992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2000"/>
              <a:buFont typeface="Calibri"/>
              <a:buNone/>
            </a:pPr>
            <a:r>
              <a:rPr i="0" lang="en-US" sz="2000" u="none" cap="none" strike="noStrike">
                <a:solidFill>
                  <a:schemeClr val="lt1"/>
                </a:solidFill>
              </a:rPr>
              <a:t>Steicy Singh</a:t>
            </a:r>
            <a:endParaRPr i="0" sz="1400" u="none" cap="none" strike="noStrike">
              <a:solidFill>
                <a:srgbClr val="000000"/>
              </a:solidFill>
            </a:endParaRPr>
          </a:p>
        </p:txBody>
      </p:sp>
      <p:sp>
        <p:nvSpPr>
          <p:cNvPr id="86" name="Google Shape;86;p13"/>
          <p:cNvSpPr txBox="1"/>
          <p:nvPr>
            <p:ph type="ctrTitle"/>
          </p:nvPr>
        </p:nvSpPr>
        <p:spPr>
          <a:xfrm>
            <a:off x="3606250" y="3122459"/>
            <a:ext cx="4875000" cy="525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b="1" lang="en-US">
                <a:solidFill>
                  <a:schemeClr val="lt1"/>
                </a:solidFill>
                <a:latin typeface="Arial"/>
                <a:ea typeface="Arial"/>
                <a:cs typeface="Arial"/>
                <a:sym typeface="Arial"/>
              </a:rPr>
              <a:t>TEAM: 2</a:t>
            </a:r>
            <a:endParaRPr b="1">
              <a:latin typeface="Arial"/>
              <a:ea typeface="Arial"/>
              <a:cs typeface="Arial"/>
              <a:sym typeface="Arial"/>
            </a:endParaRPr>
          </a:p>
        </p:txBody>
      </p:sp>
      <p:sp>
        <p:nvSpPr>
          <p:cNvPr id="87" name="Google Shape;87;p13"/>
          <p:cNvSpPr txBox="1"/>
          <p:nvPr/>
        </p:nvSpPr>
        <p:spPr>
          <a:xfrm>
            <a:off x="8340256" y="5380181"/>
            <a:ext cx="1258800" cy="4992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2000"/>
              <a:buFont typeface="Calibri"/>
              <a:buNone/>
            </a:pPr>
            <a:r>
              <a:rPr lang="en-US" sz="2000">
                <a:solidFill>
                  <a:schemeClr val="lt1"/>
                </a:solidFill>
              </a:rPr>
              <a:t>Tanya Gupta</a:t>
            </a:r>
            <a:endParaRPr i="0" sz="2000" u="none" cap="none" strike="noStrike">
              <a:solidFill>
                <a:schemeClr val="lt1"/>
              </a:solidFill>
            </a:endParaRPr>
          </a:p>
        </p:txBody>
      </p:sp>
      <p:sp>
        <p:nvSpPr>
          <p:cNvPr id="88" name="Google Shape;88;p13"/>
          <p:cNvSpPr txBox="1"/>
          <p:nvPr/>
        </p:nvSpPr>
        <p:spPr>
          <a:xfrm>
            <a:off x="1057913" y="5347575"/>
            <a:ext cx="1828800" cy="7740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2000"/>
              <a:buFont typeface="Calibri"/>
              <a:buNone/>
            </a:pPr>
            <a:r>
              <a:rPr i="0" lang="en-US" sz="2000" u="none" cap="none" strike="noStrike">
                <a:solidFill>
                  <a:schemeClr val="lt1"/>
                </a:solidFill>
              </a:rPr>
              <a:t>Abdul Rehman Shaik</a:t>
            </a:r>
            <a:endParaRPr i="0" sz="1400" u="none" cap="none" strike="noStrike">
              <a:solidFill>
                <a:srgbClr val="000000"/>
              </a:solidFill>
            </a:endParaRPr>
          </a:p>
        </p:txBody>
      </p:sp>
      <p:cxnSp>
        <p:nvCxnSpPr>
          <p:cNvPr id="89" name="Google Shape;89;p13"/>
          <p:cNvCxnSpPr/>
          <p:nvPr/>
        </p:nvCxnSpPr>
        <p:spPr>
          <a:xfrm>
            <a:off x="3372570" y="4682313"/>
            <a:ext cx="0" cy="774000"/>
          </a:xfrm>
          <a:prstGeom prst="straightConnector1">
            <a:avLst/>
          </a:prstGeom>
          <a:noFill/>
          <a:ln cap="flat" cmpd="sng" w="12700">
            <a:solidFill>
              <a:srgbClr val="7F7F7F">
                <a:alpha val="27450"/>
              </a:srgbClr>
            </a:solidFill>
            <a:prstDash val="solid"/>
            <a:miter lim="800000"/>
            <a:headEnd len="sm" w="sm" type="none"/>
            <a:tailEnd len="sm" w="sm" type="none"/>
          </a:ln>
        </p:spPr>
      </p:cxnSp>
      <p:sp>
        <p:nvSpPr>
          <p:cNvPr id="90" name="Google Shape;90;p13"/>
          <p:cNvSpPr/>
          <p:nvPr/>
        </p:nvSpPr>
        <p:spPr>
          <a:xfrm>
            <a:off x="1345136" y="3972643"/>
            <a:ext cx="1136100" cy="1136100"/>
          </a:xfrm>
          <a:prstGeom prst="donut">
            <a:avLst>
              <a:gd fmla="val 7169" name="adj"/>
            </a:avLst>
          </a:prstGeom>
          <a:gradFill>
            <a:gsLst>
              <a:gs pos="0">
                <a:srgbClr val="E63829"/>
              </a:gs>
              <a:gs pos="25000">
                <a:srgbClr val="EF682C"/>
              </a:gs>
              <a:gs pos="50000">
                <a:srgbClr val="FFB932"/>
              </a:gs>
              <a:gs pos="75000">
                <a:srgbClr val="EF682C"/>
              </a:gs>
              <a:gs pos="100000">
                <a:srgbClr val="E63829"/>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1" name="Google Shape;91;p13"/>
          <p:cNvPicPr preferRelativeResize="0"/>
          <p:nvPr/>
        </p:nvPicPr>
        <p:blipFill rotWithShape="1">
          <a:blip r:embed="rId4">
            <a:alphaModFix/>
          </a:blip>
          <a:srcRect b="23351" l="0" r="0" t="23357"/>
          <a:stretch/>
        </p:blipFill>
        <p:spPr>
          <a:xfrm>
            <a:off x="8190638" y="3945200"/>
            <a:ext cx="984900" cy="984900"/>
          </a:xfrm>
          <a:prstGeom prst="ellipse">
            <a:avLst/>
          </a:prstGeom>
          <a:noFill/>
          <a:ln>
            <a:noFill/>
          </a:ln>
        </p:spPr>
      </p:pic>
      <p:sp>
        <p:nvSpPr>
          <p:cNvPr id="92" name="Google Shape;92;p13"/>
          <p:cNvSpPr/>
          <p:nvPr/>
        </p:nvSpPr>
        <p:spPr>
          <a:xfrm>
            <a:off x="8115038" y="3917600"/>
            <a:ext cx="1136100" cy="1040100"/>
          </a:xfrm>
          <a:prstGeom prst="donut">
            <a:avLst>
              <a:gd fmla="val 7169" name="adj"/>
            </a:avLst>
          </a:prstGeom>
          <a:gradFill>
            <a:gsLst>
              <a:gs pos="0">
                <a:srgbClr val="E63829"/>
              </a:gs>
              <a:gs pos="25000">
                <a:srgbClr val="EF682C"/>
              </a:gs>
              <a:gs pos="50000">
                <a:srgbClr val="FFB932"/>
              </a:gs>
              <a:gs pos="75000">
                <a:srgbClr val="EF682C"/>
              </a:gs>
              <a:gs pos="100000">
                <a:srgbClr val="E63829"/>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3" name="Google Shape;93;p13"/>
          <p:cNvPicPr preferRelativeResize="0"/>
          <p:nvPr/>
        </p:nvPicPr>
        <p:blipFill rotWithShape="1">
          <a:blip r:embed="rId5">
            <a:alphaModFix/>
          </a:blip>
          <a:srcRect b="12500" l="0" r="0" t="12500"/>
          <a:stretch/>
        </p:blipFill>
        <p:spPr>
          <a:xfrm>
            <a:off x="1411249" y="4044913"/>
            <a:ext cx="984900" cy="984900"/>
          </a:xfrm>
          <a:prstGeom prst="ellipse">
            <a:avLst/>
          </a:prstGeom>
          <a:noFill/>
          <a:ln>
            <a:noFill/>
          </a:ln>
        </p:spPr>
      </p:pic>
      <p:sp>
        <p:nvSpPr>
          <p:cNvPr id="94" name="Google Shape;94;p13"/>
          <p:cNvSpPr/>
          <p:nvPr/>
        </p:nvSpPr>
        <p:spPr>
          <a:xfrm>
            <a:off x="2990037" y="3917593"/>
            <a:ext cx="1136100" cy="1136100"/>
          </a:xfrm>
          <a:prstGeom prst="donut">
            <a:avLst>
              <a:gd fmla="val 7169" name="adj"/>
            </a:avLst>
          </a:prstGeom>
          <a:gradFill>
            <a:gsLst>
              <a:gs pos="0">
                <a:srgbClr val="E63829"/>
              </a:gs>
              <a:gs pos="25000">
                <a:srgbClr val="EF682C"/>
              </a:gs>
              <a:gs pos="50000">
                <a:srgbClr val="FFB932"/>
              </a:gs>
              <a:gs pos="75000">
                <a:srgbClr val="EF682C"/>
              </a:gs>
              <a:gs pos="100000">
                <a:srgbClr val="E63829"/>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5" name="Google Shape;95;p13"/>
          <p:cNvPicPr preferRelativeResize="0"/>
          <p:nvPr/>
        </p:nvPicPr>
        <p:blipFill rotWithShape="1">
          <a:blip r:embed="rId6">
            <a:alphaModFix/>
          </a:blip>
          <a:srcRect b="49025" l="18319" r="18313" t="8037"/>
          <a:stretch/>
        </p:blipFill>
        <p:spPr>
          <a:xfrm>
            <a:off x="4765000" y="4015700"/>
            <a:ext cx="969000" cy="984900"/>
          </a:xfrm>
          <a:prstGeom prst="ellipse">
            <a:avLst/>
          </a:prstGeom>
          <a:noFill/>
          <a:ln>
            <a:noFill/>
          </a:ln>
        </p:spPr>
      </p:pic>
      <p:sp>
        <p:nvSpPr>
          <p:cNvPr id="96" name="Google Shape;96;p13"/>
          <p:cNvSpPr/>
          <p:nvPr/>
        </p:nvSpPr>
        <p:spPr>
          <a:xfrm>
            <a:off x="4676512" y="3953205"/>
            <a:ext cx="1136100" cy="1136100"/>
          </a:xfrm>
          <a:prstGeom prst="donut">
            <a:avLst>
              <a:gd fmla="val 7169" name="adj"/>
            </a:avLst>
          </a:prstGeom>
          <a:gradFill>
            <a:gsLst>
              <a:gs pos="0">
                <a:srgbClr val="E63829"/>
              </a:gs>
              <a:gs pos="25000">
                <a:srgbClr val="EF682C"/>
              </a:gs>
              <a:gs pos="50000">
                <a:srgbClr val="FFB932"/>
              </a:gs>
              <a:gs pos="75000">
                <a:srgbClr val="EF682C"/>
              </a:gs>
              <a:gs pos="100000">
                <a:srgbClr val="E63829"/>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7" name="Google Shape;97;p13"/>
          <p:cNvPicPr preferRelativeResize="0"/>
          <p:nvPr/>
        </p:nvPicPr>
        <p:blipFill rotWithShape="1">
          <a:blip r:embed="rId7">
            <a:alphaModFix/>
          </a:blip>
          <a:srcRect b="11106" l="0" r="0" t="11114"/>
          <a:stretch/>
        </p:blipFill>
        <p:spPr>
          <a:xfrm>
            <a:off x="6526375" y="4015688"/>
            <a:ext cx="969000" cy="984900"/>
          </a:xfrm>
          <a:prstGeom prst="ellipse">
            <a:avLst/>
          </a:prstGeom>
          <a:noFill/>
          <a:ln>
            <a:noFill/>
          </a:ln>
        </p:spPr>
      </p:pic>
      <p:sp>
        <p:nvSpPr>
          <p:cNvPr id="98" name="Google Shape;98;p13"/>
          <p:cNvSpPr/>
          <p:nvPr/>
        </p:nvSpPr>
        <p:spPr>
          <a:xfrm>
            <a:off x="6437887" y="3953193"/>
            <a:ext cx="1136100" cy="1136100"/>
          </a:xfrm>
          <a:prstGeom prst="donut">
            <a:avLst>
              <a:gd fmla="val 7169" name="adj"/>
            </a:avLst>
          </a:prstGeom>
          <a:gradFill>
            <a:gsLst>
              <a:gs pos="0">
                <a:srgbClr val="E63829"/>
              </a:gs>
              <a:gs pos="25000">
                <a:srgbClr val="EF682C"/>
              </a:gs>
              <a:gs pos="50000">
                <a:srgbClr val="FFB932"/>
              </a:gs>
              <a:gs pos="75000">
                <a:srgbClr val="EF682C"/>
              </a:gs>
              <a:gs pos="100000">
                <a:srgbClr val="E63829"/>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 name="Google Shape;99;p13"/>
          <p:cNvSpPr txBox="1"/>
          <p:nvPr>
            <p:ph type="ctrTitle"/>
          </p:nvPr>
        </p:nvSpPr>
        <p:spPr>
          <a:xfrm>
            <a:off x="0" y="718900"/>
            <a:ext cx="12192000" cy="1079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alibri"/>
              <a:buNone/>
            </a:pPr>
            <a:r>
              <a:rPr b="1" lang="en-US" sz="4000">
                <a:solidFill>
                  <a:schemeClr val="lt1"/>
                </a:solidFill>
                <a:latin typeface="Arial"/>
                <a:ea typeface="Arial"/>
                <a:cs typeface="Arial"/>
                <a:sym typeface="Arial"/>
              </a:rPr>
              <a:t>Google Glass: The Rise and Fall of a Revolutionary Product and its Launch Decisions</a:t>
            </a:r>
            <a:endParaRPr b="1" sz="4000">
              <a:solidFill>
                <a:schemeClr val="lt1"/>
              </a:solidFill>
              <a:latin typeface="Arial"/>
              <a:ea typeface="Arial"/>
              <a:cs typeface="Arial"/>
              <a:sym typeface="Arial"/>
            </a:endParaRPr>
          </a:p>
        </p:txBody>
      </p:sp>
      <p:pic>
        <p:nvPicPr>
          <p:cNvPr id="100" name="Google Shape;100;p13"/>
          <p:cNvPicPr preferRelativeResize="0"/>
          <p:nvPr/>
        </p:nvPicPr>
        <p:blipFill rotWithShape="1">
          <a:blip r:embed="rId8">
            <a:alphaModFix/>
          </a:blip>
          <a:srcRect b="12362" l="1490" r="-1490" t="4331"/>
          <a:stretch/>
        </p:blipFill>
        <p:spPr>
          <a:xfrm>
            <a:off x="3068988" y="3986138"/>
            <a:ext cx="984900" cy="984900"/>
          </a:xfrm>
          <a:prstGeom prst="ellipse">
            <a:avLst/>
          </a:prstGeom>
          <a:noFill/>
          <a:ln>
            <a:noFill/>
          </a:ln>
        </p:spPr>
      </p:pic>
      <p:sp>
        <p:nvSpPr>
          <p:cNvPr id="101" name="Google Shape;101;p13"/>
          <p:cNvSpPr txBox="1"/>
          <p:nvPr/>
        </p:nvSpPr>
        <p:spPr>
          <a:xfrm>
            <a:off x="2932025" y="5135313"/>
            <a:ext cx="12588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lt1"/>
                </a:solidFill>
              </a:rPr>
              <a:t>Jianbo </a:t>
            </a:r>
            <a:endParaRPr sz="2000">
              <a:solidFill>
                <a:schemeClr val="lt1"/>
              </a:solidFill>
            </a:endParaRPr>
          </a:p>
          <a:p>
            <a:pPr indent="0" lvl="0" marL="0" rtl="0" algn="ctr">
              <a:lnSpc>
                <a:spcPct val="90000"/>
              </a:lnSpc>
              <a:spcBef>
                <a:spcPts val="0"/>
              </a:spcBef>
              <a:spcAft>
                <a:spcPts val="0"/>
              </a:spcAft>
              <a:buClr>
                <a:schemeClr val="lt1"/>
              </a:buClr>
              <a:buSzPts val="2000"/>
              <a:buFont typeface="Calibri"/>
              <a:buNone/>
            </a:pPr>
            <a:r>
              <a:rPr lang="en-US" sz="2000">
                <a:solidFill>
                  <a:schemeClr val="lt1"/>
                </a:solidFill>
              </a:rPr>
              <a:t>Zhang</a:t>
            </a:r>
            <a:endParaRPr>
              <a:solidFill>
                <a:schemeClr val="dk1"/>
              </a:solidFill>
            </a:endParaRPr>
          </a:p>
        </p:txBody>
      </p:sp>
      <p:sp>
        <p:nvSpPr>
          <p:cNvPr id="102" name="Google Shape;102;p1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solidFill>
                  <a:schemeClr val="lt1"/>
                </a:solidFill>
              </a:rPr>
              <a:t>‹#›</a:t>
            </a:fld>
            <a:endParaRPr sz="1600">
              <a:solidFill>
                <a:schemeClr val="lt1"/>
              </a:solidFill>
            </a:endParaRPr>
          </a:p>
        </p:txBody>
      </p:sp>
      <p:sp>
        <p:nvSpPr>
          <p:cNvPr id="103" name="Google Shape;103;p13"/>
          <p:cNvSpPr txBox="1"/>
          <p:nvPr/>
        </p:nvSpPr>
        <p:spPr>
          <a:xfrm>
            <a:off x="4234900" y="5135325"/>
            <a:ext cx="2029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chemeClr val="lt1"/>
                </a:solidFill>
              </a:rPr>
              <a:t>Srikanth Parvathala</a:t>
            </a:r>
            <a:endParaRPr/>
          </a:p>
        </p:txBody>
      </p:sp>
      <p:sp>
        <p:nvSpPr>
          <p:cNvPr id="104" name="Google Shape;104;p13"/>
          <p:cNvSpPr txBox="1"/>
          <p:nvPr/>
        </p:nvSpPr>
        <p:spPr>
          <a:xfrm>
            <a:off x="9997989" y="5314007"/>
            <a:ext cx="1136100" cy="4992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rPr>
              <a:t>Vijay </a:t>
            </a:r>
            <a:endParaRPr sz="2000">
              <a:solidFill>
                <a:schemeClr val="lt1"/>
              </a:solidFill>
            </a:endParaRPr>
          </a:p>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rPr>
              <a:t>Arni</a:t>
            </a:r>
            <a:endParaRPr sz="2000">
              <a:solidFill>
                <a:schemeClr val="lt1"/>
              </a:solidFill>
            </a:endParaRPr>
          </a:p>
        </p:txBody>
      </p:sp>
      <p:sp>
        <p:nvSpPr>
          <p:cNvPr id="105" name="Google Shape;105;p13"/>
          <p:cNvSpPr/>
          <p:nvPr/>
        </p:nvSpPr>
        <p:spPr>
          <a:xfrm>
            <a:off x="9870787" y="3945193"/>
            <a:ext cx="1136100" cy="1136100"/>
          </a:xfrm>
          <a:prstGeom prst="donut">
            <a:avLst>
              <a:gd fmla="val 7169" name="adj"/>
            </a:avLst>
          </a:prstGeom>
          <a:gradFill>
            <a:gsLst>
              <a:gs pos="0">
                <a:srgbClr val="E63829"/>
              </a:gs>
              <a:gs pos="25000">
                <a:srgbClr val="EF682C"/>
              </a:gs>
              <a:gs pos="50000">
                <a:srgbClr val="FFB932"/>
              </a:gs>
              <a:gs pos="75000">
                <a:srgbClr val="EF682C"/>
              </a:gs>
              <a:gs pos="100000">
                <a:srgbClr val="E63829"/>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 name="Google Shape;106;p13"/>
          <p:cNvSpPr txBox="1"/>
          <p:nvPr/>
        </p:nvSpPr>
        <p:spPr>
          <a:xfrm>
            <a:off x="3087150" y="2027950"/>
            <a:ext cx="6017700" cy="978900"/>
          </a:xfrm>
          <a:prstGeom prst="rect">
            <a:avLst/>
          </a:prstGeom>
          <a:noFill/>
          <a:ln>
            <a:noFill/>
          </a:ln>
        </p:spPr>
        <p:txBody>
          <a:bodyPr anchorCtr="0" anchor="b" bIns="91425" lIns="91425" spcFirstLastPara="1" rIns="91425" wrap="square" tIns="91425">
            <a:spAutoFit/>
          </a:bodyPr>
          <a:lstStyle/>
          <a:p>
            <a:pPr indent="0" lvl="0" marL="0" marR="0" rtl="0" algn="ctr">
              <a:lnSpc>
                <a:spcPct val="115000"/>
              </a:lnSpc>
              <a:spcBef>
                <a:spcPts val="0"/>
              </a:spcBef>
              <a:spcAft>
                <a:spcPts val="0"/>
              </a:spcAft>
              <a:buNone/>
            </a:pPr>
            <a:r>
              <a:rPr b="1" lang="en-US" sz="2400">
                <a:solidFill>
                  <a:schemeClr val="lt1"/>
                </a:solidFill>
              </a:rPr>
              <a:t>INFM612 - Final Project Presentation</a:t>
            </a:r>
            <a:endParaRPr b="1" sz="2400">
              <a:solidFill>
                <a:schemeClr val="lt1"/>
              </a:solidFill>
            </a:endParaRPr>
          </a:p>
          <a:p>
            <a:pPr indent="0" lvl="0" marL="0" marR="0" rtl="0" algn="ctr">
              <a:lnSpc>
                <a:spcPct val="115000"/>
              </a:lnSpc>
              <a:spcBef>
                <a:spcPts val="0"/>
              </a:spcBef>
              <a:spcAft>
                <a:spcPts val="0"/>
              </a:spcAft>
              <a:buClr>
                <a:schemeClr val="lt1"/>
              </a:buClr>
              <a:buSzPts val="4400"/>
              <a:buFont typeface="Calibri"/>
              <a:buNone/>
            </a:pPr>
            <a:r>
              <a:rPr b="1" lang="en-US" sz="2400">
                <a:solidFill>
                  <a:schemeClr val="lt1"/>
                </a:solidFill>
              </a:rPr>
              <a:t>Dr. Ping Wang</a:t>
            </a:r>
            <a:endParaRPr b="1" sz="2400">
              <a:solidFill>
                <a:schemeClr val="lt1"/>
              </a:solidFill>
            </a:endParaRPr>
          </a:p>
        </p:txBody>
      </p:sp>
      <p:pic>
        <p:nvPicPr>
          <p:cNvPr id="107" name="Google Shape;107;p13"/>
          <p:cNvPicPr preferRelativeResize="0"/>
          <p:nvPr/>
        </p:nvPicPr>
        <p:blipFill rotWithShape="1">
          <a:blip r:embed="rId9">
            <a:alphaModFix/>
          </a:blip>
          <a:srcRect b="0" l="806" r="806" t="0"/>
          <a:stretch/>
        </p:blipFill>
        <p:spPr>
          <a:xfrm>
            <a:off x="9957975" y="4020800"/>
            <a:ext cx="969000" cy="9849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2"/>
          <p:cNvSpPr/>
          <p:nvPr/>
        </p:nvSpPr>
        <p:spPr>
          <a:xfrm>
            <a:off x="0" y="-3732"/>
            <a:ext cx="12192000" cy="9333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The Demise of Google Glass</a:t>
            </a:r>
            <a:endParaRPr b="0" i="0" sz="3000" u="none" cap="none" strike="noStrike">
              <a:solidFill>
                <a:srgbClr val="000000"/>
              </a:solidFill>
              <a:latin typeface="Arial"/>
              <a:ea typeface="Arial"/>
              <a:cs typeface="Arial"/>
              <a:sym typeface="Arial"/>
            </a:endParaRPr>
          </a:p>
        </p:txBody>
      </p:sp>
      <p:sp>
        <p:nvSpPr>
          <p:cNvPr id="350" name="Google Shape;350;p22"/>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p22"/>
          <p:cNvSpPr txBox="1"/>
          <p:nvPr/>
        </p:nvSpPr>
        <p:spPr>
          <a:xfrm>
            <a:off x="7208803" y="2160868"/>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22"/>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p22"/>
          <p:cNvSpPr txBox="1"/>
          <p:nvPr/>
        </p:nvSpPr>
        <p:spPr>
          <a:xfrm>
            <a:off x="1330950" y="4919950"/>
            <a:ext cx="9530100" cy="15699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US" sz="1800">
                <a:solidFill>
                  <a:schemeClr val="dk1"/>
                </a:solidFill>
              </a:rPr>
              <a:t>Google Glass was not rejected by society because of its technological inadequacy, but because of its impact on social interactions and privacy perceptions as a socio-technical artifact. The engineers who developed it failed to design the human-technology interface properly, which led to the backlash against it and its eventual failure.</a:t>
            </a:r>
            <a:endParaRPr sz="1800"/>
          </a:p>
        </p:txBody>
      </p:sp>
      <p:sp>
        <p:nvSpPr>
          <p:cNvPr id="355" name="Google Shape;355;p2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t>‹#›</a:t>
            </a:fld>
            <a:endParaRPr sz="1600"/>
          </a:p>
        </p:txBody>
      </p:sp>
      <p:pic>
        <p:nvPicPr>
          <p:cNvPr id="356" name="Google Shape;356;p22"/>
          <p:cNvPicPr preferRelativeResize="0"/>
          <p:nvPr/>
        </p:nvPicPr>
        <p:blipFill rotWithShape="1">
          <a:blip r:embed="rId3">
            <a:alphaModFix/>
          </a:blip>
          <a:srcRect b="14070" l="0" r="0" t="13027"/>
          <a:stretch/>
        </p:blipFill>
        <p:spPr>
          <a:xfrm>
            <a:off x="1437800" y="1127862"/>
            <a:ext cx="9316401" cy="37920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3"/>
          <p:cNvSpPr/>
          <p:nvPr/>
        </p:nvSpPr>
        <p:spPr>
          <a:xfrm>
            <a:off x="0" y="-3730"/>
            <a:ext cx="12192000" cy="7425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Reason behind the Glass’s Failure</a:t>
            </a:r>
            <a:endParaRPr b="0" i="0" sz="3000" u="none" cap="none" strike="noStrike">
              <a:solidFill>
                <a:srgbClr val="000000"/>
              </a:solidFill>
              <a:latin typeface="Arial"/>
              <a:ea typeface="Arial"/>
              <a:cs typeface="Arial"/>
              <a:sym typeface="Arial"/>
            </a:endParaRPr>
          </a:p>
        </p:txBody>
      </p:sp>
      <p:sp>
        <p:nvSpPr>
          <p:cNvPr id="362" name="Google Shape;362;p23"/>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 name="Google Shape;363;p23"/>
          <p:cNvSpPr txBox="1"/>
          <p:nvPr/>
        </p:nvSpPr>
        <p:spPr>
          <a:xfrm>
            <a:off x="7227628" y="2366493"/>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64" name="Google Shape;364;p23"/>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p23"/>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 name="Google Shape;366;p23"/>
          <p:cNvSpPr/>
          <p:nvPr/>
        </p:nvSpPr>
        <p:spPr>
          <a:xfrm>
            <a:off x="445125" y="880300"/>
            <a:ext cx="5121600" cy="15786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US" sz="2400">
                <a:solidFill>
                  <a:schemeClr val="dk1"/>
                </a:solidFill>
              </a:rPr>
              <a:t>Product Looking for a Market</a:t>
            </a:r>
            <a:endParaRPr b="1" i="0" sz="2400" u="none" cap="none" strike="noStrike">
              <a:solidFill>
                <a:schemeClr val="dk1"/>
              </a:solidFill>
            </a:endParaRPr>
          </a:p>
        </p:txBody>
      </p:sp>
      <p:sp>
        <p:nvSpPr>
          <p:cNvPr id="367" name="Google Shape;367;p23"/>
          <p:cNvSpPr/>
          <p:nvPr/>
        </p:nvSpPr>
        <p:spPr>
          <a:xfrm>
            <a:off x="6219650" y="880300"/>
            <a:ext cx="5184300" cy="53004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Lack of clear value proposition</a:t>
            </a:r>
            <a:r>
              <a:rPr lang="en-US" sz="1800">
                <a:solidFill>
                  <a:schemeClr val="dk1"/>
                </a:solidFill>
              </a:rPr>
              <a:t>: It had several interesting features, such as voice commands and augmented reality, but it was not clear how these features would translate into real-world use cases.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Primarily marketed to developers and early adopters who were interested in experimenting with new technology. On on the other hand, high price points pushed them away</a:t>
            </a:r>
            <a:endParaRPr sz="1800">
              <a:solidFill>
                <a:schemeClr val="dk1"/>
              </a:solidFill>
            </a:endParaRPr>
          </a:p>
        </p:txBody>
      </p:sp>
      <p:sp>
        <p:nvSpPr>
          <p:cNvPr id="368" name="Google Shape;368;p23"/>
          <p:cNvSpPr txBox="1"/>
          <p:nvPr>
            <p:ph idx="12" type="sldNum"/>
          </p:nvPr>
        </p:nvSpPr>
        <p:spPr>
          <a:xfrm>
            <a:off x="9143950" y="6387425"/>
            <a:ext cx="2743200" cy="365100"/>
          </a:xfrm>
          <a:prstGeom prst="rect">
            <a:avLst/>
          </a:prstGeom>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600">
                <a:solidFill>
                  <a:schemeClr val="dk1"/>
                </a:solidFill>
              </a:rPr>
              <a:t>‹#›</a:t>
            </a:fld>
            <a:endParaRPr sz="1600">
              <a:solidFill>
                <a:schemeClr val="dk1"/>
              </a:solidFill>
            </a:endParaRPr>
          </a:p>
        </p:txBody>
      </p:sp>
      <p:sp>
        <p:nvSpPr>
          <p:cNvPr id="369" name="Google Shape;369;p23"/>
          <p:cNvSpPr txBox="1"/>
          <p:nvPr/>
        </p:nvSpPr>
        <p:spPr>
          <a:xfrm>
            <a:off x="445125" y="6262175"/>
            <a:ext cx="1104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Levy, P. (n.d.-a).</a:t>
            </a:r>
            <a:r>
              <a:rPr lang="en-US">
                <a:latin typeface="Calibri"/>
                <a:ea typeface="Calibri"/>
                <a:cs typeface="Calibri"/>
                <a:sym typeface="Calibri"/>
              </a:rPr>
              <a:t> Google Glass finally cracks it: it was a product looking for a market. The Conversation. https://theconversation.com/google-glass-finally-cracks-it-was-a-product-looking-for-a-market-36440</a:t>
            </a:r>
            <a:endParaRPr>
              <a:latin typeface="Calibri"/>
              <a:ea typeface="Calibri"/>
              <a:cs typeface="Calibri"/>
              <a:sym typeface="Calibri"/>
            </a:endParaRPr>
          </a:p>
        </p:txBody>
      </p:sp>
      <p:pic>
        <p:nvPicPr>
          <p:cNvPr id="370" name="Google Shape;370;p23"/>
          <p:cNvPicPr preferRelativeResize="0"/>
          <p:nvPr/>
        </p:nvPicPr>
        <p:blipFill rotWithShape="1">
          <a:blip r:embed="rId3">
            <a:alphaModFix/>
          </a:blip>
          <a:srcRect b="0" l="13443" r="16538" t="0"/>
          <a:stretch/>
        </p:blipFill>
        <p:spPr>
          <a:xfrm>
            <a:off x="445125" y="2600425"/>
            <a:ext cx="2526151" cy="1964200"/>
          </a:xfrm>
          <a:prstGeom prst="rect">
            <a:avLst/>
          </a:prstGeom>
          <a:noFill/>
          <a:ln>
            <a:noFill/>
          </a:ln>
        </p:spPr>
      </p:pic>
      <p:pic>
        <p:nvPicPr>
          <p:cNvPr id="371" name="Google Shape;371;p23"/>
          <p:cNvPicPr preferRelativeResize="0"/>
          <p:nvPr/>
        </p:nvPicPr>
        <p:blipFill>
          <a:blip r:embed="rId4">
            <a:alphaModFix/>
          </a:blip>
          <a:stretch>
            <a:fillRect/>
          </a:stretch>
        </p:blipFill>
        <p:spPr>
          <a:xfrm>
            <a:off x="2408900" y="3001325"/>
            <a:ext cx="3064976" cy="2262199"/>
          </a:xfrm>
          <a:prstGeom prst="rect">
            <a:avLst/>
          </a:prstGeom>
          <a:noFill/>
          <a:ln>
            <a:noFill/>
          </a:ln>
        </p:spPr>
      </p:pic>
      <p:pic>
        <p:nvPicPr>
          <p:cNvPr id="372" name="Google Shape;372;p23"/>
          <p:cNvPicPr preferRelativeResize="0"/>
          <p:nvPr/>
        </p:nvPicPr>
        <p:blipFill rotWithShape="1">
          <a:blip r:embed="rId5">
            <a:alphaModFix/>
          </a:blip>
          <a:srcRect b="0" l="0" r="17898" t="0"/>
          <a:stretch/>
        </p:blipFill>
        <p:spPr>
          <a:xfrm>
            <a:off x="1342100" y="4315414"/>
            <a:ext cx="2743200" cy="18654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4"/>
          <p:cNvSpPr/>
          <p:nvPr/>
        </p:nvSpPr>
        <p:spPr>
          <a:xfrm>
            <a:off x="0" y="-3730"/>
            <a:ext cx="12192000" cy="7425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Reason behind the Glass’s Failure</a:t>
            </a:r>
            <a:endParaRPr b="0" i="0" sz="3000" u="none" cap="none" strike="noStrike">
              <a:solidFill>
                <a:srgbClr val="000000"/>
              </a:solidFill>
              <a:latin typeface="Arial"/>
              <a:ea typeface="Arial"/>
              <a:cs typeface="Arial"/>
              <a:sym typeface="Arial"/>
            </a:endParaRPr>
          </a:p>
        </p:txBody>
      </p:sp>
      <p:sp>
        <p:nvSpPr>
          <p:cNvPr id="378" name="Google Shape;378;p24"/>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9" name="Google Shape;379;p24"/>
          <p:cNvSpPr txBox="1"/>
          <p:nvPr/>
        </p:nvSpPr>
        <p:spPr>
          <a:xfrm>
            <a:off x="7227628" y="2366493"/>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80" name="Google Shape;380;p24"/>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1" name="Google Shape;381;p24"/>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2" name="Google Shape;382;p24"/>
          <p:cNvSpPr/>
          <p:nvPr/>
        </p:nvSpPr>
        <p:spPr>
          <a:xfrm>
            <a:off x="445125" y="880300"/>
            <a:ext cx="5121600" cy="15786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US" sz="2400">
                <a:solidFill>
                  <a:schemeClr val="dk1"/>
                </a:solidFill>
              </a:rPr>
              <a:t>Privacy Concerns</a:t>
            </a:r>
            <a:endParaRPr b="1" i="0" sz="2400" u="none" cap="none" strike="noStrike">
              <a:solidFill>
                <a:schemeClr val="dk1"/>
              </a:solidFill>
            </a:endParaRPr>
          </a:p>
        </p:txBody>
      </p:sp>
      <p:sp>
        <p:nvSpPr>
          <p:cNvPr id="383" name="Google Shape;383;p24"/>
          <p:cNvSpPr/>
          <p:nvPr/>
        </p:nvSpPr>
        <p:spPr>
          <a:xfrm>
            <a:off x="6219650" y="880300"/>
            <a:ext cx="5184300" cy="53004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Lack of understanding with the new technology.</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More invasive than any other recording technology as bystanders or peers cannot tell if they are being recorded or not.</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Concerned about the inability to control when they are connected and “on”.</a:t>
            </a:r>
            <a:endParaRPr sz="1800">
              <a:solidFill>
                <a:schemeClr val="dk1"/>
              </a:solidFill>
            </a:endParaRPr>
          </a:p>
        </p:txBody>
      </p:sp>
      <p:sp>
        <p:nvSpPr>
          <p:cNvPr id="384" name="Google Shape;384;p24"/>
          <p:cNvSpPr txBox="1"/>
          <p:nvPr>
            <p:ph idx="12" type="sldNum"/>
          </p:nvPr>
        </p:nvSpPr>
        <p:spPr>
          <a:xfrm>
            <a:off x="9143950" y="6387425"/>
            <a:ext cx="2743200" cy="365100"/>
          </a:xfrm>
          <a:prstGeom prst="rect">
            <a:avLst/>
          </a:prstGeom>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600">
                <a:solidFill>
                  <a:schemeClr val="dk1"/>
                </a:solidFill>
              </a:rPr>
              <a:t>‹#›</a:t>
            </a:fld>
            <a:endParaRPr sz="1600">
              <a:solidFill>
                <a:schemeClr val="dk1"/>
              </a:solidFill>
            </a:endParaRPr>
          </a:p>
        </p:txBody>
      </p:sp>
      <p:sp>
        <p:nvSpPr>
          <p:cNvPr id="385" name="Google Shape;385;p24"/>
          <p:cNvSpPr txBox="1"/>
          <p:nvPr/>
        </p:nvSpPr>
        <p:spPr>
          <a:xfrm>
            <a:off x="445125" y="6262175"/>
            <a:ext cx="1104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Kelly, H. (2013, December 12). Google Glass Users Fight Privacy Fears | CNN business. CNN. https://www.cnn.com/2013/12/10/tech/mobile/negative-google-glass-reactions </a:t>
            </a:r>
            <a:endParaRPr>
              <a:latin typeface="Calibri"/>
              <a:ea typeface="Calibri"/>
              <a:cs typeface="Calibri"/>
              <a:sym typeface="Calibri"/>
            </a:endParaRPr>
          </a:p>
        </p:txBody>
      </p:sp>
      <p:pic>
        <p:nvPicPr>
          <p:cNvPr id="386" name="Google Shape;386;p24"/>
          <p:cNvPicPr preferRelativeResize="0"/>
          <p:nvPr/>
        </p:nvPicPr>
        <p:blipFill>
          <a:blip r:embed="rId3">
            <a:alphaModFix/>
          </a:blip>
          <a:stretch>
            <a:fillRect/>
          </a:stretch>
        </p:blipFill>
        <p:spPr>
          <a:xfrm>
            <a:off x="451003" y="2763700"/>
            <a:ext cx="5123644" cy="2882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5"/>
          <p:cNvSpPr/>
          <p:nvPr/>
        </p:nvSpPr>
        <p:spPr>
          <a:xfrm>
            <a:off x="0" y="-3730"/>
            <a:ext cx="12192000" cy="7425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Reason behind the Glass’s Failure</a:t>
            </a:r>
            <a:endParaRPr b="0" i="0" sz="3000" u="none" cap="none" strike="noStrike">
              <a:solidFill>
                <a:srgbClr val="000000"/>
              </a:solidFill>
              <a:latin typeface="Arial"/>
              <a:ea typeface="Arial"/>
              <a:cs typeface="Arial"/>
              <a:sym typeface="Arial"/>
            </a:endParaRPr>
          </a:p>
        </p:txBody>
      </p:sp>
      <p:sp>
        <p:nvSpPr>
          <p:cNvPr id="392" name="Google Shape;392;p25"/>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
          <p:cNvSpPr txBox="1"/>
          <p:nvPr/>
        </p:nvSpPr>
        <p:spPr>
          <a:xfrm>
            <a:off x="7227628" y="2366493"/>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94" name="Google Shape;394;p25"/>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5" name="Google Shape;395;p25"/>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6" name="Google Shape;396;p25"/>
          <p:cNvSpPr/>
          <p:nvPr/>
        </p:nvSpPr>
        <p:spPr>
          <a:xfrm>
            <a:off x="445125" y="880300"/>
            <a:ext cx="5121600" cy="15786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US" sz="2400">
                <a:solidFill>
                  <a:schemeClr val="dk1"/>
                </a:solidFill>
              </a:rPr>
              <a:t>High Price Point</a:t>
            </a:r>
            <a:endParaRPr b="1" i="0" sz="2400" u="none" cap="none" strike="noStrike">
              <a:solidFill>
                <a:schemeClr val="dk1"/>
              </a:solidFill>
            </a:endParaRPr>
          </a:p>
        </p:txBody>
      </p:sp>
      <p:sp>
        <p:nvSpPr>
          <p:cNvPr id="397" name="Google Shape;397;p25"/>
          <p:cNvSpPr/>
          <p:nvPr/>
        </p:nvSpPr>
        <p:spPr>
          <a:xfrm>
            <a:off x="6219650" y="880300"/>
            <a:ext cx="5184300" cy="53004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Google Glass was priced at $1,500 when it was released in 2013, making it a high-end luxury product.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According to a study conducted by BI Intelligence, only 10% of consumers were interested in buying Google Glass at its launch.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This price point put the device out of reach for middle class consumers, and it also made it difficult for developers to create apps that would be profitable.</a:t>
            </a:r>
            <a:endParaRPr b="1" sz="1800">
              <a:solidFill>
                <a:schemeClr val="dk1"/>
              </a:solidFill>
            </a:endParaRPr>
          </a:p>
        </p:txBody>
      </p:sp>
      <p:sp>
        <p:nvSpPr>
          <p:cNvPr id="398" name="Google Shape;398;p25"/>
          <p:cNvSpPr txBox="1"/>
          <p:nvPr>
            <p:ph idx="12" type="sldNum"/>
          </p:nvPr>
        </p:nvSpPr>
        <p:spPr>
          <a:xfrm>
            <a:off x="9143950" y="6387425"/>
            <a:ext cx="2743200" cy="365100"/>
          </a:xfrm>
          <a:prstGeom prst="rect">
            <a:avLst/>
          </a:prstGeom>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600">
                <a:solidFill>
                  <a:schemeClr val="dk1"/>
                </a:solidFill>
              </a:rPr>
              <a:t>‹#›</a:t>
            </a:fld>
            <a:endParaRPr sz="1600">
              <a:solidFill>
                <a:schemeClr val="dk1"/>
              </a:solidFill>
            </a:endParaRPr>
          </a:p>
        </p:txBody>
      </p:sp>
      <p:sp>
        <p:nvSpPr>
          <p:cNvPr id="399" name="Google Shape;399;p25"/>
          <p:cNvSpPr txBox="1"/>
          <p:nvPr/>
        </p:nvSpPr>
        <p:spPr>
          <a:xfrm>
            <a:off x="445125" y="6262175"/>
            <a:ext cx="1104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Glass Almanac. (2014, September 25). 12 percent of Americans likely to buy Google Glass at $750 price point [Study]. https://glassalmanac.com/12-percent-americans-buy-google-glass-750-dollars/</a:t>
            </a:r>
            <a:endParaRPr>
              <a:latin typeface="Calibri"/>
              <a:ea typeface="Calibri"/>
              <a:cs typeface="Calibri"/>
              <a:sym typeface="Calibri"/>
            </a:endParaRPr>
          </a:p>
        </p:txBody>
      </p:sp>
      <p:pic>
        <p:nvPicPr>
          <p:cNvPr id="400" name="Google Shape;400;p25"/>
          <p:cNvPicPr preferRelativeResize="0"/>
          <p:nvPr/>
        </p:nvPicPr>
        <p:blipFill>
          <a:blip r:embed="rId3">
            <a:alphaModFix/>
          </a:blip>
          <a:stretch>
            <a:fillRect/>
          </a:stretch>
        </p:blipFill>
        <p:spPr>
          <a:xfrm>
            <a:off x="445125" y="2943150"/>
            <a:ext cx="5121600" cy="3085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6"/>
          <p:cNvSpPr/>
          <p:nvPr/>
        </p:nvSpPr>
        <p:spPr>
          <a:xfrm>
            <a:off x="0" y="-3730"/>
            <a:ext cx="12192000" cy="7425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Reason behind the Glass’s Failure</a:t>
            </a:r>
            <a:endParaRPr b="0" i="0" sz="3000" u="none" cap="none" strike="noStrike">
              <a:solidFill>
                <a:srgbClr val="000000"/>
              </a:solidFill>
              <a:latin typeface="Arial"/>
              <a:ea typeface="Arial"/>
              <a:cs typeface="Arial"/>
              <a:sym typeface="Arial"/>
            </a:endParaRPr>
          </a:p>
        </p:txBody>
      </p:sp>
      <p:sp>
        <p:nvSpPr>
          <p:cNvPr id="406" name="Google Shape;406;p26"/>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p26"/>
          <p:cNvSpPr txBox="1"/>
          <p:nvPr/>
        </p:nvSpPr>
        <p:spPr>
          <a:xfrm>
            <a:off x="7227628" y="2366493"/>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08" name="Google Shape;408;p26"/>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9" name="Google Shape;409;p26"/>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0" name="Google Shape;410;p26"/>
          <p:cNvSpPr/>
          <p:nvPr/>
        </p:nvSpPr>
        <p:spPr>
          <a:xfrm>
            <a:off x="445125" y="880300"/>
            <a:ext cx="5121600" cy="15786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US" sz="2400">
                <a:solidFill>
                  <a:schemeClr val="dk1"/>
                </a:solidFill>
              </a:rPr>
              <a:t>Poor Functionality &amp; Design</a:t>
            </a:r>
            <a:endParaRPr b="1" i="0" sz="2400" u="none" cap="none" strike="noStrike">
              <a:solidFill>
                <a:schemeClr val="dk1"/>
              </a:solidFill>
            </a:endParaRPr>
          </a:p>
        </p:txBody>
      </p:sp>
      <p:sp>
        <p:nvSpPr>
          <p:cNvPr id="411" name="Google Shape;411;p26"/>
          <p:cNvSpPr/>
          <p:nvPr/>
        </p:nvSpPr>
        <p:spPr>
          <a:xfrm>
            <a:off x="6219650" y="880300"/>
            <a:ext cx="5184300" cy="53004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While Google Glass had several interesting features, it was not clear what it could do that a smartphone could not.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Additionally, the device had several technical limitations, such as a short battery life and a small screen that was difficult to read in bright sunlight.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Many critics also criticized the design of Google Glass, stating that it was bulky and unappealing. The device was also seen as a status symbol or a fashion accessory, rather than a practical tool.</a:t>
            </a:r>
            <a:endParaRPr sz="1800">
              <a:solidFill>
                <a:schemeClr val="dk1"/>
              </a:solidFill>
            </a:endParaRPr>
          </a:p>
        </p:txBody>
      </p:sp>
      <p:sp>
        <p:nvSpPr>
          <p:cNvPr id="412" name="Google Shape;412;p26"/>
          <p:cNvSpPr txBox="1"/>
          <p:nvPr>
            <p:ph idx="12" type="sldNum"/>
          </p:nvPr>
        </p:nvSpPr>
        <p:spPr>
          <a:xfrm>
            <a:off x="9143950" y="6387425"/>
            <a:ext cx="2743200" cy="365100"/>
          </a:xfrm>
          <a:prstGeom prst="rect">
            <a:avLst/>
          </a:prstGeom>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600">
                <a:solidFill>
                  <a:schemeClr val="dk1"/>
                </a:solidFill>
              </a:rPr>
              <a:t>‹#›</a:t>
            </a:fld>
            <a:endParaRPr sz="1600">
              <a:solidFill>
                <a:schemeClr val="dk1"/>
              </a:solidFill>
            </a:endParaRPr>
          </a:p>
        </p:txBody>
      </p:sp>
      <p:pic>
        <p:nvPicPr>
          <p:cNvPr id="413" name="Google Shape;413;p26"/>
          <p:cNvPicPr preferRelativeResize="0"/>
          <p:nvPr/>
        </p:nvPicPr>
        <p:blipFill>
          <a:blip r:embed="rId3">
            <a:alphaModFix/>
          </a:blip>
          <a:stretch>
            <a:fillRect/>
          </a:stretch>
        </p:blipFill>
        <p:spPr>
          <a:xfrm>
            <a:off x="900663" y="2655693"/>
            <a:ext cx="4210511" cy="2890615"/>
          </a:xfrm>
          <a:prstGeom prst="rect">
            <a:avLst/>
          </a:prstGeom>
          <a:noFill/>
          <a:ln>
            <a:noFill/>
          </a:ln>
        </p:spPr>
      </p:pic>
      <p:sp>
        <p:nvSpPr>
          <p:cNvPr id="414" name="Google Shape;414;p26"/>
          <p:cNvSpPr txBox="1"/>
          <p:nvPr/>
        </p:nvSpPr>
        <p:spPr>
          <a:xfrm>
            <a:off x="551775" y="5645750"/>
            <a:ext cx="492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Prince Charles in 2014.Credit...Paul Chiasson/The Canadian Press, via Associated Press</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7"/>
          <p:cNvSpPr/>
          <p:nvPr/>
        </p:nvSpPr>
        <p:spPr>
          <a:xfrm>
            <a:off x="0" y="-3750"/>
            <a:ext cx="12192000" cy="6797100"/>
          </a:xfrm>
          <a:prstGeom prst="rect">
            <a:avLst/>
          </a:prstGeom>
          <a:gradFill>
            <a:gsLst>
              <a:gs pos="0">
                <a:srgbClr val="310D5F"/>
              </a:gs>
              <a:gs pos="33000">
                <a:srgbClr val="613A8C"/>
              </a:gs>
              <a:gs pos="67000">
                <a:srgbClr val="FE4634"/>
              </a:gs>
              <a:gs pos="100000">
                <a:srgbClr val="FEBA3D"/>
              </a:gs>
            </a:gsLst>
            <a:lin ang="10800025" scaled="0"/>
          </a:gradFill>
          <a:ln>
            <a:noFill/>
          </a:ln>
          <a:effectLst>
            <a:outerShdw blurRad="57150" rotWithShape="0" algn="bl" dir="5400000" dist="1905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7"/>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1" name="Google Shape;421;p27"/>
          <p:cNvSpPr txBox="1"/>
          <p:nvPr/>
        </p:nvSpPr>
        <p:spPr>
          <a:xfrm>
            <a:off x="7227628" y="2366493"/>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22" name="Google Shape;422;p27"/>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3" name="Google Shape;423;p27"/>
          <p:cNvSpPr/>
          <p:nvPr/>
        </p:nvSpPr>
        <p:spPr>
          <a:xfrm rot="5400000">
            <a:off x="8931475" y="3218024"/>
            <a:ext cx="64821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4" name="Google Shape;424;p27"/>
          <p:cNvSpPr txBox="1"/>
          <p:nvPr>
            <p:ph idx="12" type="sldNum"/>
          </p:nvPr>
        </p:nvSpPr>
        <p:spPr>
          <a:xfrm>
            <a:off x="11267800" y="6387425"/>
            <a:ext cx="831300" cy="365100"/>
          </a:xfrm>
          <a:prstGeom prst="rect">
            <a:avLst/>
          </a:prstGeom>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600">
                <a:solidFill>
                  <a:schemeClr val="lt1"/>
                </a:solidFill>
              </a:rPr>
              <a:t>‹#›</a:t>
            </a:fld>
            <a:endParaRPr sz="1600">
              <a:solidFill>
                <a:schemeClr val="lt1"/>
              </a:solidFill>
            </a:endParaRPr>
          </a:p>
          <a:p>
            <a:pPr indent="0" lvl="0" marL="0" marR="0" rtl="0" algn="r">
              <a:lnSpc>
                <a:spcPct val="100000"/>
              </a:lnSpc>
              <a:spcBef>
                <a:spcPts val="0"/>
              </a:spcBef>
              <a:spcAft>
                <a:spcPts val="0"/>
              </a:spcAft>
              <a:buNone/>
            </a:pPr>
            <a:r>
              <a:t/>
            </a:r>
            <a:endParaRPr sz="1600">
              <a:solidFill>
                <a:schemeClr val="lt1"/>
              </a:solidFill>
            </a:endParaRPr>
          </a:p>
          <a:p>
            <a:pPr indent="0" lvl="0" marL="0" marR="0" rtl="0" algn="r">
              <a:lnSpc>
                <a:spcPct val="100000"/>
              </a:lnSpc>
              <a:spcBef>
                <a:spcPts val="0"/>
              </a:spcBef>
              <a:spcAft>
                <a:spcPts val="0"/>
              </a:spcAft>
              <a:buNone/>
            </a:pPr>
            <a:r>
              <a:t/>
            </a:r>
            <a:endParaRPr sz="1600">
              <a:solidFill>
                <a:schemeClr val="lt1"/>
              </a:solidFill>
            </a:endParaRPr>
          </a:p>
        </p:txBody>
      </p:sp>
      <p:pic>
        <p:nvPicPr>
          <p:cNvPr id="425" name="Google Shape;425;p27"/>
          <p:cNvPicPr preferRelativeResize="0"/>
          <p:nvPr/>
        </p:nvPicPr>
        <p:blipFill>
          <a:blip r:embed="rId3">
            <a:alphaModFix amt="50000"/>
          </a:blip>
          <a:stretch>
            <a:fillRect/>
          </a:stretch>
        </p:blipFill>
        <p:spPr>
          <a:xfrm>
            <a:off x="0" y="0"/>
            <a:ext cx="12192000" cy="6888000"/>
          </a:xfrm>
          <a:prstGeom prst="rect">
            <a:avLst/>
          </a:prstGeom>
          <a:noFill/>
          <a:ln>
            <a:noFill/>
          </a:ln>
        </p:spPr>
      </p:pic>
      <p:sp>
        <p:nvSpPr>
          <p:cNvPr id="426" name="Google Shape;426;p27"/>
          <p:cNvSpPr txBox="1"/>
          <p:nvPr/>
        </p:nvSpPr>
        <p:spPr>
          <a:xfrm>
            <a:off x="2142175" y="2655700"/>
            <a:ext cx="7669500" cy="1569900"/>
          </a:xfrm>
          <a:prstGeom prst="rect">
            <a:avLst/>
          </a:prstGeom>
          <a:no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4200">
                <a:solidFill>
                  <a:schemeClr val="dk1"/>
                </a:solidFill>
                <a:highlight>
                  <a:schemeClr val="lt1"/>
                </a:highlight>
              </a:rPr>
              <a:t>Decisions and Strategies for a Better Google Glass </a:t>
            </a:r>
            <a:r>
              <a:rPr b="1" lang="en-US" sz="4800">
                <a:solidFill>
                  <a:schemeClr val="dk1"/>
                </a:solidFill>
                <a:highlight>
                  <a:schemeClr val="lt1"/>
                </a:highlight>
              </a:rPr>
              <a:t> </a:t>
            </a:r>
            <a:endParaRPr b="1" sz="4800">
              <a:solidFill>
                <a:schemeClr val="dk1"/>
              </a:solidFill>
              <a:highlight>
                <a:schemeClr val="l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8"/>
          <p:cNvSpPr/>
          <p:nvPr/>
        </p:nvSpPr>
        <p:spPr>
          <a:xfrm>
            <a:off x="0" y="-3730"/>
            <a:ext cx="12192000" cy="7425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chemeClr val="lt1"/>
                </a:solidFill>
              </a:rPr>
              <a:t>Decisions and Strategies Google Could Have Employed</a:t>
            </a:r>
            <a:endParaRPr b="0" i="0" sz="1400" u="none" cap="none" strike="noStrike">
              <a:solidFill>
                <a:srgbClr val="000000"/>
              </a:solidFill>
              <a:latin typeface="Arial"/>
              <a:ea typeface="Arial"/>
              <a:cs typeface="Arial"/>
              <a:sym typeface="Arial"/>
            </a:endParaRPr>
          </a:p>
        </p:txBody>
      </p:sp>
      <p:sp>
        <p:nvSpPr>
          <p:cNvPr id="432" name="Google Shape;432;p28"/>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3" name="Google Shape;433;p28"/>
          <p:cNvSpPr txBox="1"/>
          <p:nvPr/>
        </p:nvSpPr>
        <p:spPr>
          <a:xfrm>
            <a:off x="7227628" y="2366493"/>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34" name="Google Shape;434;p28"/>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5" name="Google Shape;435;p28"/>
          <p:cNvSpPr/>
          <p:nvPr/>
        </p:nvSpPr>
        <p:spPr>
          <a:xfrm>
            <a:off x="441350" y="1081775"/>
            <a:ext cx="8132700" cy="54855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b="1" sz="1800">
              <a:solidFill>
                <a:srgbClr val="2D3B45"/>
              </a:solidFill>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endParaRPr>
          </a:p>
        </p:txBody>
      </p:sp>
      <p:sp>
        <p:nvSpPr>
          <p:cNvPr id="436" name="Google Shape;436;p28"/>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7" name="Google Shape;437;p28"/>
          <p:cNvSpPr txBox="1"/>
          <p:nvPr>
            <p:ph idx="12" type="sldNum"/>
          </p:nvPr>
        </p:nvSpPr>
        <p:spPr>
          <a:xfrm>
            <a:off x="9143950" y="6387425"/>
            <a:ext cx="2743200" cy="365100"/>
          </a:xfrm>
          <a:prstGeom prst="rect">
            <a:avLst/>
          </a:prstGeom>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600">
                <a:solidFill>
                  <a:schemeClr val="dk1"/>
                </a:solidFill>
              </a:rPr>
              <a:t>‹#›</a:t>
            </a:fld>
            <a:endParaRPr sz="1600">
              <a:solidFill>
                <a:schemeClr val="dk1"/>
              </a:solidFill>
            </a:endParaRPr>
          </a:p>
        </p:txBody>
      </p:sp>
      <p:pic>
        <p:nvPicPr>
          <p:cNvPr id="438" name="Google Shape;438;p28"/>
          <p:cNvPicPr preferRelativeResize="0"/>
          <p:nvPr/>
        </p:nvPicPr>
        <p:blipFill>
          <a:blip r:embed="rId3">
            <a:alphaModFix/>
          </a:blip>
          <a:stretch>
            <a:fillRect/>
          </a:stretch>
        </p:blipFill>
        <p:spPr>
          <a:xfrm>
            <a:off x="8744824" y="795000"/>
            <a:ext cx="3389875" cy="1314450"/>
          </a:xfrm>
          <a:prstGeom prst="rect">
            <a:avLst/>
          </a:prstGeom>
          <a:noFill/>
          <a:ln>
            <a:noFill/>
          </a:ln>
        </p:spPr>
      </p:pic>
      <p:sp>
        <p:nvSpPr>
          <p:cNvPr id="439" name="Google Shape;439;p28"/>
          <p:cNvSpPr/>
          <p:nvPr/>
        </p:nvSpPr>
        <p:spPr>
          <a:xfrm>
            <a:off x="695650" y="1396250"/>
            <a:ext cx="6812100" cy="1314600"/>
          </a:xfrm>
          <a:prstGeom prst="roundRect">
            <a:avLst>
              <a:gd fmla="val 6804" name="adj"/>
            </a:avLst>
          </a:prstGeom>
          <a:solidFill>
            <a:srgbClr val="FFBA3D"/>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457200" rtl="0" algn="l">
              <a:lnSpc>
                <a:spcPct val="115000"/>
              </a:lnSpc>
              <a:spcBef>
                <a:spcPts val="0"/>
              </a:spcBef>
              <a:spcAft>
                <a:spcPts val="0"/>
              </a:spcAft>
              <a:buClr>
                <a:schemeClr val="lt1"/>
              </a:buClr>
              <a:buSzPts val="1800"/>
              <a:buAutoNum type="arabicPeriod"/>
            </a:pPr>
            <a:r>
              <a:rPr b="1" lang="en-US" sz="1800">
                <a:solidFill>
                  <a:schemeClr val="lt1"/>
                </a:solidFill>
              </a:rPr>
              <a:t>Marketing</a:t>
            </a:r>
            <a:endParaRPr b="1" sz="18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Target audience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Feature enhancement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Collaboration with KOLs</a:t>
            </a:r>
            <a:endParaRPr>
              <a:solidFill>
                <a:schemeClr val="lt1"/>
              </a:solidFill>
            </a:endParaRPr>
          </a:p>
        </p:txBody>
      </p:sp>
      <p:sp>
        <p:nvSpPr>
          <p:cNvPr id="440" name="Google Shape;440;p28"/>
          <p:cNvSpPr/>
          <p:nvPr/>
        </p:nvSpPr>
        <p:spPr>
          <a:xfrm>
            <a:off x="695650" y="3167225"/>
            <a:ext cx="6812100" cy="1314600"/>
          </a:xfrm>
          <a:prstGeom prst="roundRect">
            <a:avLst>
              <a:gd fmla="val 6804" name="adj"/>
            </a:avLst>
          </a:prstGeom>
          <a:solidFill>
            <a:srgbClr val="FE463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US" sz="1800">
                <a:solidFill>
                  <a:schemeClr val="lt1"/>
                </a:solidFill>
              </a:rPr>
              <a:t>2.    </a:t>
            </a:r>
            <a:r>
              <a:rPr b="1" lang="en-US" sz="1800">
                <a:solidFill>
                  <a:schemeClr val="lt1"/>
                </a:solidFill>
              </a:rPr>
              <a:t>Developer ecosystem</a:t>
            </a:r>
            <a:endParaRPr b="1" sz="18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Device innovation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Support programs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User-base expansion</a:t>
            </a:r>
            <a:endParaRPr sz="1600">
              <a:solidFill>
                <a:schemeClr val="lt1"/>
              </a:solidFill>
            </a:endParaRPr>
          </a:p>
        </p:txBody>
      </p:sp>
      <p:sp>
        <p:nvSpPr>
          <p:cNvPr id="441" name="Google Shape;441;p28"/>
          <p:cNvSpPr/>
          <p:nvPr/>
        </p:nvSpPr>
        <p:spPr>
          <a:xfrm>
            <a:off x="695650" y="4938200"/>
            <a:ext cx="6812100" cy="1314600"/>
          </a:xfrm>
          <a:prstGeom prst="roundRect">
            <a:avLst>
              <a:gd fmla="val 6804" name="adj"/>
            </a:avLst>
          </a:prstGeom>
          <a:solidFill>
            <a:srgbClr val="5E378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US" sz="1800">
                <a:solidFill>
                  <a:schemeClr val="lt1"/>
                </a:solidFill>
              </a:rPr>
              <a:t>3.    </a:t>
            </a:r>
            <a:r>
              <a:rPr b="1" lang="en-US" sz="1800">
                <a:solidFill>
                  <a:schemeClr val="lt1"/>
                </a:solidFill>
              </a:rPr>
              <a:t>Privacy policies</a:t>
            </a:r>
            <a:endParaRPr b="1" sz="18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Privacy controls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Camera shutter</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Audits</a:t>
            </a:r>
            <a:endParaRPr sz="1600">
              <a:solidFill>
                <a:schemeClr val="lt1"/>
              </a:solidFill>
            </a:endParaRPr>
          </a:p>
        </p:txBody>
      </p:sp>
      <p:sp>
        <p:nvSpPr>
          <p:cNvPr id="442" name="Google Shape;442;p28"/>
          <p:cNvSpPr/>
          <p:nvPr/>
        </p:nvSpPr>
        <p:spPr>
          <a:xfrm>
            <a:off x="6556075" y="1396250"/>
            <a:ext cx="521700" cy="48615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b="1" sz="1800">
              <a:solidFill>
                <a:srgbClr val="2D3B45"/>
              </a:solidFill>
              <a:highlight>
                <a:schemeClr val="lt1"/>
              </a:highligh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highlight>
                <a:schemeClr val="lt1"/>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9"/>
          <p:cNvSpPr/>
          <p:nvPr/>
        </p:nvSpPr>
        <p:spPr>
          <a:xfrm>
            <a:off x="0" y="-3730"/>
            <a:ext cx="12192000" cy="7425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Decisions and Strategies Google Could Have Employed</a:t>
            </a:r>
            <a:endParaRPr b="0" i="0" sz="3000" u="none" cap="none" strike="noStrike">
              <a:solidFill>
                <a:srgbClr val="000000"/>
              </a:solidFill>
              <a:latin typeface="Arial"/>
              <a:ea typeface="Arial"/>
              <a:cs typeface="Arial"/>
              <a:sym typeface="Arial"/>
            </a:endParaRPr>
          </a:p>
        </p:txBody>
      </p:sp>
      <p:sp>
        <p:nvSpPr>
          <p:cNvPr id="448" name="Google Shape;448;p29"/>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9" name="Google Shape;449;p29"/>
          <p:cNvSpPr txBox="1"/>
          <p:nvPr/>
        </p:nvSpPr>
        <p:spPr>
          <a:xfrm>
            <a:off x="7227628" y="2366493"/>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50" name="Google Shape;450;p29"/>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p29"/>
          <p:cNvSpPr/>
          <p:nvPr/>
        </p:nvSpPr>
        <p:spPr>
          <a:xfrm>
            <a:off x="441350" y="1081775"/>
            <a:ext cx="8132700" cy="54855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b="1" sz="1800">
              <a:solidFill>
                <a:srgbClr val="2D3B45"/>
              </a:solidFill>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endParaRPr>
          </a:p>
        </p:txBody>
      </p:sp>
      <p:sp>
        <p:nvSpPr>
          <p:cNvPr id="452" name="Google Shape;452;p29"/>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3" name="Google Shape;453;p29"/>
          <p:cNvSpPr txBox="1"/>
          <p:nvPr>
            <p:ph idx="12" type="sldNum"/>
          </p:nvPr>
        </p:nvSpPr>
        <p:spPr>
          <a:xfrm>
            <a:off x="9143950" y="6387425"/>
            <a:ext cx="2743200" cy="365100"/>
          </a:xfrm>
          <a:prstGeom prst="rect">
            <a:avLst/>
          </a:prstGeom>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600">
                <a:solidFill>
                  <a:schemeClr val="dk1"/>
                </a:solidFill>
              </a:rPr>
              <a:t>‹#›</a:t>
            </a:fld>
            <a:endParaRPr sz="1600">
              <a:solidFill>
                <a:schemeClr val="dk1"/>
              </a:solidFill>
            </a:endParaRPr>
          </a:p>
        </p:txBody>
      </p:sp>
      <p:pic>
        <p:nvPicPr>
          <p:cNvPr id="454" name="Google Shape;454;p29"/>
          <p:cNvPicPr preferRelativeResize="0"/>
          <p:nvPr/>
        </p:nvPicPr>
        <p:blipFill>
          <a:blip r:embed="rId3">
            <a:alphaModFix/>
          </a:blip>
          <a:stretch>
            <a:fillRect/>
          </a:stretch>
        </p:blipFill>
        <p:spPr>
          <a:xfrm>
            <a:off x="8744824" y="795000"/>
            <a:ext cx="3389875" cy="1314450"/>
          </a:xfrm>
          <a:prstGeom prst="rect">
            <a:avLst/>
          </a:prstGeom>
          <a:noFill/>
          <a:ln>
            <a:noFill/>
          </a:ln>
        </p:spPr>
      </p:pic>
      <p:sp>
        <p:nvSpPr>
          <p:cNvPr id="455" name="Google Shape;455;p29"/>
          <p:cNvSpPr/>
          <p:nvPr/>
        </p:nvSpPr>
        <p:spPr>
          <a:xfrm>
            <a:off x="695650" y="1396275"/>
            <a:ext cx="6812100" cy="1314600"/>
          </a:xfrm>
          <a:prstGeom prst="roundRect">
            <a:avLst>
              <a:gd fmla="val 6804" name="adj"/>
            </a:avLst>
          </a:prstGeom>
          <a:solidFill>
            <a:srgbClr val="FFBA3D"/>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US" sz="1800">
                <a:solidFill>
                  <a:schemeClr val="lt1"/>
                </a:solidFill>
              </a:rPr>
              <a:t>4.   Price Strategy</a:t>
            </a:r>
            <a:endParaRPr b="1" sz="18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Pricing hierarchies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Financing options</a:t>
            </a:r>
            <a:endParaRPr b="1" sz="1800">
              <a:solidFill>
                <a:schemeClr val="lt1"/>
              </a:solidFill>
            </a:endParaRPr>
          </a:p>
        </p:txBody>
      </p:sp>
      <p:sp>
        <p:nvSpPr>
          <p:cNvPr id="456" name="Google Shape;456;p29"/>
          <p:cNvSpPr/>
          <p:nvPr/>
        </p:nvSpPr>
        <p:spPr>
          <a:xfrm>
            <a:off x="695650" y="3169700"/>
            <a:ext cx="6812100" cy="1314600"/>
          </a:xfrm>
          <a:prstGeom prst="roundRect">
            <a:avLst>
              <a:gd fmla="val 6804" name="adj"/>
            </a:avLst>
          </a:prstGeom>
          <a:solidFill>
            <a:srgbClr val="FE463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US" sz="1800">
                <a:solidFill>
                  <a:schemeClr val="lt1"/>
                </a:solidFill>
              </a:rPr>
              <a:t>5.   User-experience Research</a:t>
            </a:r>
            <a:endParaRPr b="1" sz="18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Validation of market research</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Surveys and Interviews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A/B Testing</a:t>
            </a:r>
            <a:endParaRPr b="1" sz="1800">
              <a:solidFill>
                <a:schemeClr val="lt1"/>
              </a:solidFill>
            </a:endParaRPr>
          </a:p>
        </p:txBody>
      </p:sp>
      <p:sp>
        <p:nvSpPr>
          <p:cNvPr id="457" name="Google Shape;457;p29"/>
          <p:cNvSpPr/>
          <p:nvPr/>
        </p:nvSpPr>
        <p:spPr>
          <a:xfrm>
            <a:off x="695650" y="4943125"/>
            <a:ext cx="6812100" cy="1314600"/>
          </a:xfrm>
          <a:prstGeom prst="roundRect">
            <a:avLst>
              <a:gd fmla="val 6804" name="adj"/>
            </a:avLst>
          </a:prstGeom>
          <a:solidFill>
            <a:srgbClr val="5E378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US" sz="1800">
                <a:solidFill>
                  <a:schemeClr val="lt1"/>
                </a:solidFill>
              </a:rPr>
              <a:t>6.   Design</a:t>
            </a:r>
            <a:endParaRPr b="1" sz="18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User-friendly design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Variants in enterprise edition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Launch of AR glasses</a:t>
            </a:r>
            <a:endParaRPr b="1" sz="1800">
              <a:solidFill>
                <a:schemeClr val="lt1"/>
              </a:solidFill>
            </a:endParaRPr>
          </a:p>
        </p:txBody>
      </p:sp>
      <p:sp>
        <p:nvSpPr>
          <p:cNvPr id="458" name="Google Shape;458;p29"/>
          <p:cNvSpPr txBox="1"/>
          <p:nvPr/>
        </p:nvSpPr>
        <p:spPr>
          <a:xfrm>
            <a:off x="8744813" y="2366500"/>
            <a:ext cx="335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459" name="Google Shape;459;p29"/>
          <p:cNvSpPr/>
          <p:nvPr/>
        </p:nvSpPr>
        <p:spPr>
          <a:xfrm>
            <a:off x="8671113" y="2460400"/>
            <a:ext cx="3335400" cy="35319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800">
              <a:solidFill>
                <a:schemeClr val="dk1"/>
              </a:solidFill>
            </a:endParaRPr>
          </a:p>
        </p:txBody>
      </p:sp>
      <p:sp>
        <p:nvSpPr>
          <p:cNvPr id="460" name="Google Shape;460;p29"/>
          <p:cNvSpPr/>
          <p:nvPr/>
        </p:nvSpPr>
        <p:spPr>
          <a:xfrm>
            <a:off x="6556075" y="1396250"/>
            <a:ext cx="521700" cy="48615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b="1" sz="1800">
              <a:solidFill>
                <a:srgbClr val="2D3B45"/>
              </a:solidFill>
              <a:highlight>
                <a:schemeClr val="lt1"/>
              </a:highligh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highlight>
                <a:schemeClr val="lt1"/>
              </a:highlight>
            </a:endParaRPr>
          </a:p>
        </p:txBody>
      </p:sp>
      <p:sp>
        <p:nvSpPr>
          <p:cNvPr id="461" name="Google Shape;461;p29"/>
          <p:cNvSpPr txBox="1"/>
          <p:nvPr/>
        </p:nvSpPr>
        <p:spPr>
          <a:xfrm>
            <a:off x="8760500" y="2632175"/>
            <a:ext cx="3246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rPr>
              <a:t>Google's competitors, such as Facebook, Apple, and Microsoft, are making substantial investments in Augmented Reality devices.</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Google itself could adopt similar strategies to enhance the success of their future AR devices.</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0"/>
          <p:cNvSpPr txBox="1"/>
          <p:nvPr/>
        </p:nvSpPr>
        <p:spPr>
          <a:xfrm>
            <a:off x="4778569" y="47175"/>
            <a:ext cx="2362800" cy="300000"/>
          </a:xfrm>
          <a:prstGeom prst="rect">
            <a:avLst/>
          </a:prstGeom>
          <a:noFill/>
          <a:ln>
            <a:noFill/>
          </a:ln>
        </p:spPr>
        <p:txBody>
          <a:bodyPr anchorCtr="0" anchor="t" bIns="45700" lIns="91425" spcFirstLastPara="1" rIns="91425" wrap="square" tIns="45700">
            <a:spAutoFit/>
          </a:bodyPr>
          <a:lstStyle/>
          <a:p>
            <a:pPr indent="0" lvl="0" marL="0" marR="0" rtl="0" algn="ctr">
              <a:lnSpc>
                <a:spcPct val="75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APPENDICES</a:t>
            </a:r>
            <a:endParaRPr b="0" i="0" sz="1800" u="none" cap="none" strike="noStrike">
              <a:solidFill>
                <a:schemeClr val="dk1"/>
              </a:solidFill>
              <a:latin typeface="Calibri"/>
              <a:ea typeface="Calibri"/>
              <a:cs typeface="Calibri"/>
              <a:sym typeface="Calibri"/>
            </a:endParaRPr>
          </a:p>
        </p:txBody>
      </p:sp>
      <p:sp>
        <p:nvSpPr>
          <p:cNvPr id="468" name="Google Shape;468;p30"/>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 name="Google Shape;469;p30"/>
          <p:cNvSpPr/>
          <p:nvPr/>
        </p:nvSpPr>
        <p:spPr>
          <a:xfrm>
            <a:off x="0" y="-3732"/>
            <a:ext cx="12192000" cy="9060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REFERENCES</a:t>
            </a:r>
            <a:endParaRPr b="0" i="0" sz="1400" u="none" cap="none" strike="noStrike">
              <a:solidFill>
                <a:srgbClr val="000000"/>
              </a:solidFill>
              <a:latin typeface="Arial"/>
              <a:ea typeface="Arial"/>
              <a:cs typeface="Arial"/>
              <a:sym typeface="Arial"/>
            </a:endParaRPr>
          </a:p>
        </p:txBody>
      </p:sp>
      <p:sp>
        <p:nvSpPr>
          <p:cNvPr id="470" name="Google Shape;470;p30"/>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 name="Google Shape;471;p30"/>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2" name="Google Shape;472;p30"/>
          <p:cNvSpPr txBox="1"/>
          <p:nvPr/>
        </p:nvSpPr>
        <p:spPr>
          <a:xfrm>
            <a:off x="491875" y="1348725"/>
            <a:ext cx="11484900" cy="4710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200000"/>
              </a:lnSpc>
              <a:spcBef>
                <a:spcPts val="0"/>
              </a:spcBef>
              <a:spcAft>
                <a:spcPts val="0"/>
              </a:spcAft>
              <a:buClr>
                <a:schemeClr val="dk1"/>
              </a:buClr>
              <a:buSzPts val="1100"/>
              <a:buFont typeface="Arial"/>
              <a:buNone/>
            </a:pPr>
            <a:r>
              <a:rPr i="1" lang="en-US">
                <a:solidFill>
                  <a:schemeClr val="dk1"/>
                </a:solidFill>
              </a:rPr>
              <a:t>Enterprise Edition – Glass</a:t>
            </a:r>
            <a:r>
              <a:rPr lang="en-US">
                <a:solidFill>
                  <a:schemeClr val="dk1"/>
                </a:solidFill>
              </a:rPr>
              <a:t>. (n.d.). Glass. https://www.google.com/glass/start/</a:t>
            </a:r>
            <a:endParaRPr>
              <a:solidFill>
                <a:schemeClr val="dk1"/>
              </a:solidFill>
            </a:endParaRPr>
          </a:p>
          <a:p>
            <a:pPr indent="-457200" lvl="0" marL="457200" rtl="0" algn="l">
              <a:lnSpc>
                <a:spcPct val="200000"/>
              </a:lnSpc>
              <a:spcBef>
                <a:spcPts val="0"/>
              </a:spcBef>
              <a:spcAft>
                <a:spcPts val="0"/>
              </a:spcAft>
              <a:buClr>
                <a:schemeClr val="dk1"/>
              </a:buClr>
              <a:buSzPts val="1100"/>
              <a:buFont typeface="Arial"/>
              <a:buNone/>
            </a:pPr>
            <a:r>
              <a:rPr lang="en-US">
                <a:solidFill>
                  <a:schemeClr val="dk1"/>
                </a:solidFill>
              </a:rPr>
              <a:t>Gross, A. (2014, March 4). What’s the Problem with Google Glass? </a:t>
            </a:r>
            <a:r>
              <a:rPr i="1" lang="en-US">
                <a:solidFill>
                  <a:schemeClr val="dk1"/>
                </a:solidFill>
              </a:rPr>
              <a:t>The New Yorker</a:t>
            </a:r>
            <a:r>
              <a:rPr lang="en-US">
                <a:solidFill>
                  <a:schemeClr val="dk1"/>
                </a:solidFill>
              </a:rPr>
              <a:t>. https://www.newyorker.com/business/currency/whats-the-problem-with-google-glass</a:t>
            </a:r>
            <a:endParaRPr>
              <a:solidFill>
                <a:schemeClr val="dk1"/>
              </a:solidFill>
            </a:endParaRPr>
          </a:p>
          <a:p>
            <a:pPr indent="-457200" lvl="0" marL="457200" rtl="0" algn="l">
              <a:lnSpc>
                <a:spcPct val="200000"/>
              </a:lnSpc>
              <a:spcBef>
                <a:spcPts val="0"/>
              </a:spcBef>
              <a:spcAft>
                <a:spcPts val="0"/>
              </a:spcAft>
              <a:buClr>
                <a:schemeClr val="dk1"/>
              </a:buClr>
              <a:buSzPts val="1100"/>
              <a:buFont typeface="Arial"/>
              <a:buNone/>
            </a:pPr>
            <a:r>
              <a:rPr lang="en-US">
                <a:solidFill>
                  <a:schemeClr val="dk1"/>
                </a:solidFill>
              </a:rPr>
              <a:t>Heath, A. (2022, January 20). Google is building an AR headset. </a:t>
            </a:r>
            <a:r>
              <a:rPr i="1" lang="en-US">
                <a:solidFill>
                  <a:schemeClr val="dk1"/>
                </a:solidFill>
              </a:rPr>
              <a:t>The Verge</a:t>
            </a:r>
            <a:r>
              <a:rPr lang="en-US">
                <a:solidFill>
                  <a:schemeClr val="dk1"/>
                </a:solidFill>
              </a:rPr>
              <a:t>. https://www.theverge.com/2022/1/20/22892152/google-project-iris-ar-headset-2024</a:t>
            </a:r>
            <a:endParaRPr>
              <a:solidFill>
                <a:schemeClr val="dk1"/>
              </a:solidFill>
            </a:endParaRPr>
          </a:p>
          <a:p>
            <a:pPr indent="-457200" lvl="0" marL="457200" rtl="0" algn="l">
              <a:lnSpc>
                <a:spcPct val="200000"/>
              </a:lnSpc>
              <a:spcBef>
                <a:spcPts val="0"/>
              </a:spcBef>
              <a:spcAft>
                <a:spcPts val="0"/>
              </a:spcAft>
              <a:buClr>
                <a:schemeClr val="dk1"/>
              </a:buClr>
              <a:buSzPts val="1100"/>
              <a:buFont typeface="Arial"/>
              <a:buNone/>
            </a:pPr>
            <a:r>
              <a:rPr lang="en-US">
                <a:solidFill>
                  <a:schemeClr val="dk1"/>
                </a:solidFill>
              </a:rPr>
              <a:t>Kelly, H. (2013, December 12). Google Glass users fight privacy fears. </a:t>
            </a:r>
            <a:r>
              <a:rPr i="1" lang="en-US">
                <a:solidFill>
                  <a:schemeClr val="dk1"/>
                </a:solidFill>
              </a:rPr>
              <a:t>CNN</a:t>
            </a:r>
            <a:r>
              <a:rPr lang="en-US">
                <a:solidFill>
                  <a:schemeClr val="dk1"/>
                </a:solidFill>
              </a:rPr>
              <a:t>. https://www.cnn.com/2013/12/10/tech/mobile/negative-google-glass-reactions/index.html</a:t>
            </a:r>
            <a:endParaRPr>
              <a:solidFill>
                <a:schemeClr val="dk1"/>
              </a:solidFill>
            </a:endParaRPr>
          </a:p>
          <a:p>
            <a:pPr indent="-457200" lvl="0" marL="457200" rtl="0" algn="l">
              <a:lnSpc>
                <a:spcPct val="200000"/>
              </a:lnSpc>
              <a:spcBef>
                <a:spcPts val="0"/>
              </a:spcBef>
              <a:spcAft>
                <a:spcPts val="0"/>
              </a:spcAft>
              <a:buClr>
                <a:schemeClr val="dk1"/>
              </a:buClr>
              <a:buSzPts val="1100"/>
              <a:buFont typeface="Arial"/>
              <a:buNone/>
            </a:pPr>
            <a:r>
              <a:rPr lang="en-US">
                <a:solidFill>
                  <a:schemeClr val="dk1"/>
                </a:solidFill>
              </a:rPr>
              <a:t>Levy, P. (n.d.-a). </a:t>
            </a:r>
            <a:r>
              <a:rPr i="1" lang="en-US">
                <a:solidFill>
                  <a:schemeClr val="dk1"/>
                </a:solidFill>
              </a:rPr>
              <a:t>Google Glass finally cracks: it was a product looking for a market</a:t>
            </a:r>
            <a:r>
              <a:rPr lang="en-US">
                <a:solidFill>
                  <a:schemeClr val="dk1"/>
                </a:solidFill>
              </a:rPr>
              <a:t>. The Conversation. </a:t>
            </a:r>
            <a:r>
              <a:rPr lang="en-US">
                <a:solidFill>
                  <a:schemeClr val="dk1"/>
                </a:solidFill>
                <a:uFill>
                  <a:noFill/>
                </a:uFill>
                <a:hlinkClick r:id="rId3">
                  <a:extLst>
                    <a:ext uri="{A12FA001-AC4F-418D-AE19-62706E023703}">
                      <ahyp:hlinkClr val="tx"/>
                    </a:ext>
                  </a:extLst>
                </a:hlinkClick>
              </a:rPr>
              <a:t>https://theconversation.com/google-glass-finally-cracks-it-was-a-product-looking-for-a-market-36440</a:t>
            </a:r>
            <a:endParaRPr>
              <a:solidFill>
                <a:schemeClr val="dk1"/>
              </a:solidFill>
            </a:endParaRPr>
          </a:p>
          <a:p>
            <a:pPr indent="-457200" lvl="0" marL="457200" rtl="0" algn="l">
              <a:lnSpc>
                <a:spcPct val="200000"/>
              </a:lnSpc>
              <a:spcBef>
                <a:spcPts val="0"/>
              </a:spcBef>
              <a:spcAft>
                <a:spcPts val="0"/>
              </a:spcAft>
              <a:buClr>
                <a:schemeClr val="dk1"/>
              </a:buClr>
              <a:buSzPts val="1100"/>
              <a:buFont typeface="Arial"/>
              <a:buNone/>
            </a:pPr>
            <a:r>
              <a:rPr i="1" lang="en-US">
                <a:solidFill>
                  <a:schemeClr val="dk1"/>
                </a:solidFill>
              </a:rPr>
              <a:t>Negative Google Glass sentiment raises questions for marketers | Marketing Dive</a:t>
            </a:r>
            <a:r>
              <a:rPr lang="en-US">
                <a:solidFill>
                  <a:schemeClr val="dk1"/>
                </a:solidFill>
              </a:rPr>
              <a:t>. (n.d.). https://www.marketingdive.com/ex/mobilemarketer/cms/news/software-technology/18486.html</a:t>
            </a:r>
            <a:endParaRPr>
              <a:solidFill>
                <a:schemeClr val="dk1"/>
              </a:solidFill>
            </a:endParaRPr>
          </a:p>
        </p:txBody>
      </p:sp>
      <p:sp>
        <p:nvSpPr>
          <p:cNvPr id="473" name="Google Shape;473;p3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1"/>
          <p:cNvSpPr txBox="1"/>
          <p:nvPr/>
        </p:nvSpPr>
        <p:spPr>
          <a:xfrm>
            <a:off x="4778569" y="47175"/>
            <a:ext cx="2362800" cy="300000"/>
          </a:xfrm>
          <a:prstGeom prst="rect">
            <a:avLst/>
          </a:prstGeom>
          <a:noFill/>
          <a:ln>
            <a:noFill/>
          </a:ln>
        </p:spPr>
        <p:txBody>
          <a:bodyPr anchorCtr="0" anchor="t" bIns="45700" lIns="91425" spcFirstLastPara="1" rIns="91425" wrap="square" tIns="45700">
            <a:spAutoFit/>
          </a:bodyPr>
          <a:lstStyle/>
          <a:p>
            <a:pPr indent="0" lvl="0" marL="0" marR="0" rtl="0" algn="ctr">
              <a:lnSpc>
                <a:spcPct val="75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APPENDICES</a:t>
            </a:r>
            <a:endParaRPr b="0" i="0" sz="1800" u="none" cap="none" strike="noStrike">
              <a:solidFill>
                <a:schemeClr val="dk1"/>
              </a:solidFill>
              <a:latin typeface="Calibri"/>
              <a:ea typeface="Calibri"/>
              <a:cs typeface="Calibri"/>
              <a:sym typeface="Calibri"/>
            </a:endParaRPr>
          </a:p>
        </p:txBody>
      </p:sp>
      <p:sp>
        <p:nvSpPr>
          <p:cNvPr id="480" name="Google Shape;480;p31"/>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1" name="Google Shape;481;p31"/>
          <p:cNvSpPr/>
          <p:nvPr/>
        </p:nvSpPr>
        <p:spPr>
          <a:xfrm>
            <a:off x="0" y="-3732"/>
            <a:ext cx="12192000" cy="9060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REFERENCES</a:t>
            </a:r>
            <a:endParaRPr b="0" i="0" sz="1400" u="none" cap="none" strike="noStrike">
              <a:solidFill>
                <a:srgbClr val="000000"/>
              </a:solidFill>
              <a:latin typeface="Arial"/>
              <a:ea typeface="Arial"/>
              <a:cs typeface="Arial"/>
              <a:sym typeface="Arial"/>
            </a:endParaRPr>
          </a:p>
        </p:txBody>
      </p:sp>
      <p:sp>
        <p:nvSpPr>
          <p:cNvPr id="482" name="Google Shape;482;p31"/>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3" name="Google Shape;483;p31"/>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4" name="Google Shape;484;p31"/>
          <p:cNvSpPr txBox="1"/>
          <p:nvPr/>
        </p:nvSpPr>
        <p:spPr>
          <a:xfrm>
            <a:off x="483450" y="1309700"/>
            <a:ext cx="11114400" cy="38481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200000"/>
              </a:lnSpc>
              <a:spcBef>
                <a:spcPts val="0"/>
              </a:spcBef>
              <a:spcAft>
                <a:spcPts val="0"/>
              </a:spcAft>
              <a:buClr>
                <a:schemeClr val="dk1"/>
              </a:buClr>
              <a:buSzPts val="1100"/>
              <a:buFont typeface="Arial"/>
              <a:buNone/>
            </a:pPr>
            <a:r>
              <a:rPr lang="en-US">
                <a:solidFill>
                  <a:schemeClr val="dk1"/>
                </a:solidFill>
              </a:rPr>
              <a:t>Rauschnabel, P. A., Brem, A., &amp; Ivens, B. S. (2015). Who will buy smart glasses? Empirical results of two pre-market-entry studies on the role of personality in individual awareness and intended adoption of Google Glass wearables. </a:t>
            </a:r>
            <a:r>
              <a:rPr i="1" lang="en-US">
                <a:solidFill>
                  <a:schemeClr val="dk1"/>
                </a:solidFill>
              </a:rPr>
              <a:t>Computers in Human Behavior</a:t>
            </a:r>
            <a:r>
              <a:rPr lang="en-US">
                <a:solidFill>
                  <a:schemeClr val="dk1"/>
                </a:solidFill>
              </a:rPr>
              <a:t>, </a:t>
            </a:r>
            <a:r>
              <a:rPr i="1" lang="en-US">
                <a:solidFill>
                  <a:schemeClr val="dk1"/>
                </a:solidFill>
              </a:rPr>
              <a:t>49</a:t>
            </a:r>
            <a:r>
              <a:rPr lang="en-US">
                <a:solidFill>
                  <a:schemeClr val="dk1"/>
                </a:solidFill>
              </a:rPr>
              <a:t>, 635–647. </a:t>
            </a:r>
            <a:r>
              <a:rPr lang="en-US">
                <a:solidFill>
                  <a:schemeClr val="dk1"/>
                </a:solidFill>
                <a:uFill>
                  <a:noFill/>
                </a:uFill>
                <a:hlinkClick r:id="rId3">
                  <a:extLst>
                    <a:ext uri="{A12FA001-AC4F-418D-AE19-62706E023703}">
                      <ahyp:hlinkClr val="tx"/>
                    </a:ext>
                  </a:extLst>
                </a:hlinkClick>
              </a:rPr>
              <a:t>https://doi.org/10.1016/j.chb.2015.03.003</a:t>
            </a:r>
            <a:endParaRPr>
              <a:solidFill>
                <a:schemeClr val="dk1"/>
              </a:solidFill>
            </a:endParaRPr>
          </a:p>
          <a:p>
            <a:pPr indent="-457200" lvl="0" marL="457200" rtl="0" algn="l">
              <a:lnSpc>
                <a:spcPct val="200000"/>
              </a:lnSpc>
              <a:spcBef>
                <a:spcPts val="0"/>
              </a:spcBef>
              <a:spcAft>
                <a:spcPts val="0"/>
              </a:spcAft>
              <a:buClr>
                <a:schemeClr val="dk1"/>
              </a:buClr>
              <a:buSzPts val="1100"/>
              <a:buFont typeface="Arial"/>
              <a:buNone/>
            </a:pPr>
            <a:r>
              <a:rPr lang="en-US">
                <a:solidFill>
                  <a:schemeClr val="dk1"/>
                </a:solidFill>
              </a:rPr>
              <a:t>Tuffley, D. (n.d.). </a:t>
            </a:r>
            <a:r>
              <a:rPr i="1" lang="en-US">
                <a:solidFill>
                  <a:schemeClr val="dk1"/>
                </a:solidFill>
              </a:rPr>
              <a:t>See change: is Google Glass all it’s cracked up to be?</a:t>
            </a:r>
            <a:r>
              <a:rPr lang="en-US">
                <a:solidFill>
                  <a:schemeClr val="dk1"/>
                </a:solidFill>
              </a:rPr>
              <a:t> The Conversation. https://theconversation.com/see-change-is-google-glass-all-its-cracked-up-to-be-13268</a:t>
            </a:r>
            <a:endParaRPr>
              <a:solidFill>
                <a:schemeClr val="dk1"/>
              </a:solidFill>
            </a:endParaRPr>
          </a:p>
          <a:p>
            <a:pPr indent="-457200" lvl="0" marL="457200" rtl="0" algn="l">
              <a:lnSpc>
                <a:spcPct val="200000"/>
              </a:lnSpc>
              <a:spcBef>
                <a:spcPts val="0"/>
              </a:spcBef>
              <a:spcAft>
                <a:spcPts val="0"/>
              </a:spcAft>
              <a:buClr>
                <a:schemeClr val="dk1"/>
              </a:buClr>
              <a:buSzPts val="1100"/>
              <a:buFont typeface="Arial"/>
              <a:buNone/>
            </a:pPr>
            <a:r>
              <a:rPr lang="en-US">
                <a:solidFill>
                  <a:schemeClr val="dk1"/>
                </a:solidFill>
              </a:rPr>
              <a:t>Wikipedia contributors. (2023). Google Glass. </a:t>
            </a:r>
            <a:r>
              <a:rPr i="1" lang="en-US">
                <a:solidFill>
                  <a:schemeClr val="dk1"/>
                </a:solidFill>
              </a:rPr>
              <a:t>Wikipedia</a:t>
            </a:r>
            <a:r>
              <a:rPr lang="en-US">
                <a:solidFill>
                  <a:schemeClr val="dk1"/>
                </a:solidFill>
              </a:rPr>
              <a:t>. https://en.wikipedia.org/wiki/Google_Glass</a:t>
            </a:r>
            <a:endParaRPr>
              <a:solidFill>
                <a:schemeClr val="dk1"/>
              </a:solidFill>
            </a:endParaRPr>
          </a:p>
          <a:p>
            <a:pPr indent="-457200" lvl="0" marL="457200" rtl="0" algn="l">
              <a:lnSpc>
                <a:spcPct val="200000"/>
              </a:lnSpc>
              <a:spcBef>
                <a:spcPts val="0"/>
              </a:spcBef>
              <a:spcAft>
                <a:spcPts val="0"/>
              </a:spcAft>
              <a:buClr>
                <a:schemeClr val="dk1"/>
              </a:buClr>
              <a:buSzPts val="1100"/>
              <a:buFont typeface="Arial"/>
              <a:buNone/>
            </a:pPr>
            <a:r>
              <a:rPr lang="en-US">
                <a:solidFill>
                  <a:schemeClr val="dk1"/>
                </a:solidFill>
              </a:rPr>
              <a:t>Yoon, C. (2018, August 31). Assumptions that led to the failure of Google Glass. </a:t>
            </a:r>
            <a:r>
              <a:rPr i="1" lang="en-US">
                <a:solidFill>
                  <a:schemeClr val="dk1"/>
                </a:solidFill>
              </a:rPr>
              <a:t>Medium</a:t>
            </a:r>
            <a:r>
              <a:rPr lang="en-US">
                <a:solidFill>
                  <a:schemeClr val="dk1"/>
                </a:solidFill>
              </a:rPr>
              <a:t>. https://medium.com/nyc-design/the-assumptions-that-led-to-failures-of-google-glass-8b40a07cfa1e#:~:text=Google%20Glass%20would%20have%20been,the%20solutions%20Glass%20would%20provide</a:t>
            </a:r>
            <a:endParaRPr>
              <a:solidFill>
                <a:schemeClr val="dk1"/>
              </a:solidFill>
            </a:endParaRPr>
          </a:p>
        </p:txBody>
      </p:sp>
      <p:sp>
        <p:nvSpPr>
          <p:cNvPr id="485" name="Google Shape;485;p3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14"/>
          <p:cNvSpPr/>
          <p:nvPr/>
        </p:nvSpPr>
        <p:spPr>
          <a:xfrm>
            <a:off x="0" y="-3725"/>
            <a:ext cx="12192000" cy="9255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3000" u="none" cap="none" strike="noStrike">
                <a:solidFill>
                  <a:schemeClr val="lt1"/>
                </a:solidFill>
                <a:latin typeface="Arial"/>
                <a:ea typeface="Arial"/>
                <a:cs typeface="Arial"/>
                <a:sym typeface="Arial"/>
              </a:rPr>
              <a:t>What is Google Glass？</a:t>
            </a:r>
            <a:endParaRPr b="0" i="0" sz="3000" u="none" cap="none" strike="noStrike">
              <a:solidFill>
                <a:srgbClr val="000000"/>
              </a:solidFill>
              <a:latin typeface="Arial"/>
              <a:ea typeface="Arial"/>
              <a:cs typeface="Arial"/>
              <a:sym typeface="Arial"/>
            </a:endParaRPr>
          </a:p>
        </p:txBody>
      </p:sp>
      <p:sp>
        <p:nvSpPr>
          <p:cNvPr id="113" name="Google Shape;113;p14"/>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p14"/>
          <p:cNvSpPr/>
          <p:nvPr/>
        </p:nvSpPr>
        <p:spPr>
          <a:xfrm>
            <a:off x="6714475" y="4655625"/>
            <a:ext cx="5297700" cy="605700"/>
          </a:xfrm>
          <a:prstGeom prst="roundRect">
            <a:avLst>
              <a:gd fmla="val 7516" name="adj"/>
            </a:avLst>
          </a:prstGeom>
          <a:gradFill>
            <a:gsLst>
              <a:gs pos="0">
                <a:srgbClr val="310D5F"/>
              </a:gs>
              <a:gs pos="33000">
                <a:srgbClr val="613A8C"/>
              </a:gs>
              <a:gs pos="67000">
                <a:srgbClr val="FE4634"/>
              </a:gs>
              <a:gs pos="100000">
                <a:srgbClr val="FEBA3D"/>
              </a:gs>
            </a:gsLst>
            <a:lin ang="10800025"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US" sz="1800" u="none" cap="none" strike="noStrike">
                <a:solidFill>
                  <a:schemeClr val="lt1"/>
                </a:solidFill>
                <a:latin typeface="Arial"/>
                <a:ea typeface="Arial"/>
                <a:cs typeface="Arial"/>
                <a:sym typeface="Arial"/>
              </a:rPr>
              <a:t> Functionality of smart glasses from Google Inc. and Martin Missfeld (CC-BY).</a:t>
            </a:r>
            <a:endParaRPr b="1" i="0" sz="1800" u="none" cap="none" strike="noStrike">
              <a:solidFill>
                <a:schemeClr val="lt1"/>
              </a:solidFill>
              <a:latin typeface="Arial"/>
              <a:ea typeface="Arial"/>
              <a:cs typeface="Arial"/>
              <a:sym typeface="Arial"/>
            </a:endParaRPr>
          </a:p>
        </p:txBody>
      </p:sp>
      <p:sp>
        <p:nvSpPr>
          <p:cNvPr id="115" name="Google Shape;115;p14"/>
          <p:cNvSpPr txBox="1"/>
          <p:nvPr/>
        </p:nvSpPr>
        <p:spPr>
          <a:xfrm>
            <a:off x="7208803" y="2160868"/>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6" name="Google Shape;116;p14"/>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14"/>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8" name="Google Shape;118;p14"/>
          <p:cNvPicPr preferRelativeResize="0"/>
          <p:nvPr/>
        </p:nvPicPr>
        <p:blipFill rotWithShape="1">
          <a:blip r:embed="rId3">
            <a:alphaModFix/>
          </a:blip>
          <a:srcRect b="0" l="0" r="0" t="0"/>
          <a:stretch/>
        </p:blipFill>
        <p:spPr>
          <a:xfrm>
            <a:off x="6499950" y="2414625"/>
            <a:ext cx="5630951" cy="2028750"/>
          </a:xfrm>
          <a:prstGeom prst="rect">
            <a:avLst/>
          </a:prstGeom>
          <a:noFill/>
          <a:ln>
            <a:noFill/>
          </a:ln>
          <a:effectLst>
            <a:outerShdw blurRad="50800" rotWithShape="0" algn="tl" dir="2700000" dist="38100">
              <a:srgbClr val="000000">
                <a:alpha val="40000"/>
              </a:srgbClr>
            </a:outerShdw>
          </a:effectLst>
        </p:spPr>
      </p:pic>
      <p:sp>
        <p:nvSpPr>
          <p:cNvPr id="119" name="Google Shape;119;p14"/>
          <p:cNvSpPr txBox="1"/>
          <p:nvPr/>
        </p:nvSpPr>
        <p:spPr>
          <a:xfrm>
            <a:off x="412525" y="1776725"/>
            <a:ext cx="6164400" cy="434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400">
                <a:solidFill>
                  <a:schemeClr val="dk1"/>
                </a:solidFill>
              </a:rPr>
              <a:t>Google Glass Program</a:t>
            </a:r>
            <a:endParaRPr sz="2400"/>
          </a:p>
          <a:p>
            <a:pPr indent="-342900" lvl="0" marL="457200" marR="0" rtl="0" algn="l">
              <a:lnSpc>
                <a:spcPct val="150000"/>
              </a:lnSpc>
              <a:spcBef>
                <a:spcPts val="0"/>
              </a:spcBef>
              <a:spcAft>
                <a:spcPts val="0"/>
              </a:spcAft>
              <a:buSzPts val="1800"/>
              <a:buChar char="●"/>
            </a:pPr>
            <a:r>
              <a:rPr lang="en-US" sz="1800"/>
              <a:t>Google Glass is a wearable technology developed by Google X, which was first introduced in 2012. </a:t>
            </a:r>
            <a:endParaRPr sz="1800"/>
          </a:p>
          <a:p>
            <a:pPr indent="-342900" lvl="0" marL="457200" marR="0" rtl="0" algn="l">
              <a:lnSpc>
                <a:spcPct val="150000"/>
              </a:lnSpc>
              <a:spcBef>
                <a:spcPts val="0"/>
              </a:spcBef>
              <a:spcAft>
                <a:spcPts val="0"/>
              </a:spcAft>
              <a:buSzPts val="1800"/>
              <a:buChar char="●"/>
            </a:pPr>
            <a:r>
              <a:rPr lang="en-US" sz="1800"/>
              <a:t>It is essentially a pair of smart glasses with an integrated heads-up display (HUD) and augmented reality (AR) capabilities. </a:t>
            </a:r>
            <a:endParaRPr sz="1800"/>
          </a:p>
          <a:p>
            <a:pPr indent="-342900" lvl="0" marL="457200" marR="0" rtl="0" algn="l">
              <a:lnSpc>
                <a:spcPct val="150000"/>
              </a:lnSpc>
              <a:spcBef>
                <a:spcPts val="0"/>
              </a:spcBef>
              <a:spcAft>
                <a:spcPts val="0"/>
              </a:spcAft>
              <a:buSzPts val="1800"/>
              <a:buChar char="●"/>
            </a:pPr>
            <a:r>
              <a:rPr lang="en-US" sz="1800"/>
              <a:t>The device is designed to be unobtrusive and lightweight, making it comfortable for users to wear throughout the day.</a:t>
            </a:r>
            <a:endParaRPr sz="1800"/>
          </a:p>
          <a:p>
            <a:pPr indent="0" lvl="0" marL="457200" rtl="0" algn="l">
              <a:spcBef>
                <a:spcPts val="0"/>
              </a:spcBef>
              <a:spcAft>
                <a:spcPts val="0"/>
              </a:spcAft>
              <a:buNone/>
            </a:pPr>
            <a:r>
              <a:t/>
            </a:r>
            <a:endParaRPr sz="1800"/>
          </a:p>
        </p:txBody>
      </p:sp>
      <p:sp>
        <p:nvSpPr>
          <p:cNvPr id="120" name="Google Shape;120;p1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21" name="Google Shape;121;p14"/>
          <p:cNvSpPr txBox="1"/>
          <p:nvPr/>
        </p:nvSpPr>
        <p:spPr>
          <a:xfrm>
            <a:off x="530975" y="6026700"/>
            <a:ext cx="11237400" cy="831300"/>
          </a:xfrm>
          <a:prstGeom prst="rect">
            <a:avLst/>
          </a:prstGeom>
          <a:noFill/>
          <a:ln>
            <a:noFill/>
          </a:ln>
        </p:spPr>
        <p:txBody>
          <a:bodyPr anchorCtr="0" anchor="t" bIns="91425" lIns="91425" spcFirstLastPara="1" rIns="91425" wrap="square" tIns="91425">
            <a:spAutoFit/>
          </a:bodyPr>
          <a:lstStyle/>
          <a:p>
            <a:pPr indent="-457200" lvl="0" marL="457200" rtl="0" algn="ctr">
              <a:lnSpc>
                <a:spcPct val="100000"/>
              </a:lnSpc>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Rauschnabel, P. A., Brem, A., &amp; Ivens, B. S. (2015). Who will buy smart glasses? Empirical results of two pre-market-entry studies on the role of personality in individual awareness and intended adoption of Google Glass wearables. </a:t>
            </a:r>
            <a:r>
              <a:rPr i="1" lang="en-US">
                <a:solidFill>
                  <a:schemeClr val="dk1"/>
                </a:solidFill>
                <a:latin typeface="Calibri"/>
                <a:ea typeface="Calibri"/>
                <a:cs typeface="Calibri"/>
                <a:sym typeface="Calibri"/>
              </a:rPr>
              <a:t>Computers in Human Behavior</a:t>
            </a:r>
            <a:r>
              <a:rPr lang="en-US">
                <a:solidFill>
                  <a:schemeClr val="dk1"/>
                </a:solidFill>
                <a:latin typeface="Calibri"/>
                <a:ea typeface="Calibri"/>
                <a:cs typeface="Calibri"/>
                <a:sym typeface="Calibri"/>
              </a:rPr>
              <a:t>, </a:t>
            </a:r>
            <a:r>
              <a:rPr i="1" lang="en-US">
                <a:solidFill>
                  <a:schemeClr val="dk1"/>
                </a:solidFill>
                <a:latin typeface="Calibri"/>
                <a:ea typeface="Calibri"/>
                <a:cs typeface="Calibri"/>
                <a:sym typeface="Calibri"/>
              </a:rPr>
              <a:t>49</a:t>
            </a:r>
            <a:r>
              <a:rPr lang="en-US">
                <a:solidFill>
                  <a:schemeClr val="dk1"/>
                </a:solidFill>
                <a:latin typeface="Calibri"/>
                <a:ea typeface="Calibri"/>
                <a:cs typeface="Calibri"/>
                <a:sym typeface="Calibri"/>
              </a:rPr>
              <a:t>, 635–647. https://doi.org/10.1016/j.chb.2015.03.003</a:t>
            </a:r>
            <a:endParaRPr>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2"/>
          <p:cNvSpPr/>
          <p:nvPr/>
        </p:nvSpPr>
        <p:spPr>
          <a:xfrm>
            <a:off x="0" y="-3721"/>
            <a:ext cx="12192000" cy="327106"/>
          </a:xfrm>
          <a:prstGeom prst="rect">
            <a:avLst/>
          </a:prstGeom>
          <a:gradFill>
            <a:gsLst>
              <a:gs pos="0">
                <a:srgbClr val="310D5F"/>
              </a:gs>
              <a:gs pos="33000">
                <a:srgbClr val="613A8C"/>
              </a:gs>
              <a:gs pos="67000">
                <a:srgbClr val="FE4634"/>
              </a:gs>
              <a:gs pos="100000">
                <a:srgbClr val="FEBA3D"/>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492" name="Google Shape;492;p32"/>
          <p:cNvSpPr/>
          <p:nvPr/>
        </p:nvSpPr>
        <p:spPr>
          <a:xfrm>
            <a:off x="0" y="6793273"/>
            <a:ext cx="12192000" cy="91001"/>
          </a:xfrm>
          <a:prstGeom prst="rect">
            <a:avLst/>
          </a:prstGeom>
          <a:gradFill>
            <a:gsLst>
              <a:gs pos="0">
                <a:srgbClr val="310D5F"/>
              </a:gs>
              <a:gs pos="2000">
                <a:srgbClr val="310D5F"/>
              </a:gs>
              <a:gs pos="33000">
                <a:srgbClr val="613A8C"/>
              </a:gs>
              <a:gs pos="67000">
                <a:srgbClr val="FE4634"/>
              </a:gs>
              <a:gs pos="100000">
                <a:srgbClr val="FEBA3D"/>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3" name="Google Shape;493;p32"/>
          <p:cNvSpPr txBox="1"/>
          <p:nvPr/>
        </p:nvSpPr>
        <p:spPr>
          <a:xfrm>
            <a:off x="2117767" y="1969502"/>
            <a:ext cx="7956451"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n-US" sz="8800" u="none" cap="none" strike="noStrike">
                <a:solidFill>
                  <a:srgbClr val="FFBA3D"/>
                </a:solidFill>
                <a:latin typeface="Arial"/>
                <a:ea typeface="Arial"/>
                <a:cs typeface="Arial"/>
                <a:sym typeface="Arial"/>
              </a:rPr>
              <a:t>THANK YOU!</a:t>
            </a:r>
            <a:endParaRPr b="1" i="0" sz="8800" u="none" cap="none" strike="noStrike">
              <a:solidFill>
                <a:srgbClr val="FFBA3D"/>
              </a:solidFill>
              <a:latin typeface="Arial"/>
              <a:ea typeface="Arial"/>
              <a:cs typeface="Arial"/>
              <a:sym typeface="Arial"/>
            </a:endParaRPr>
          </a:p>
        </p:txBody>
      </p:sp>
      <p:sp>
        <p:nvSpPr>
          <p:cNvPr id="494" name="Google Shape;494;p32"/>
          <p:cNvSpPr/>
          <p:nvPr/>
        </p:nvSpPr>
        <p:spPr>
          <a:xfrm>
            <a:off x="2219028" y="3373781"/>
            <a:ext cx="7753928" cy="110437"/>
          </a:xfrm>
          <a:prstGeom prst="rect">
            <a:avLst/>
          </a:prstGeom>
          <a:gradFill>
            <a:gsLst>
              <a:gs pos="0">
                <a:srgbClr val="310D5F"/>
              </a:gs>
              <a:gs pos="33000">
                <a:srgbClr val="613A8C"/>
              </a:gs>
              <a:gs pos="67000">
                <a:srgbClr val="FE4634"/>
              </a:gs>
              <a:gs pos="100000">
                <a:srgbClr val="FEBA3D"/>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495" name="Google Shape;495;p32"/>
          <p:cNvSpPr txBox="1"/>
          <p:nvPr/>
        </p:nvSpPr>
        <p:spPr>
          <a:xfrm>
            <a:off x="2117767" y="3615619"/>
            <a:ext cx="7956451"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t/>
            </a:r>
            <a:endParaRPr b="1" i="0" sz="5400" u="none" cap="none" strike="noStrike">
              <a:solidFill>
                <a:srgbClr val="FFBA3D"/>
              </a:solidFill>
              <a:latin typeface="Arial"/>
              <a:ea typeface="Arial"/>
              <a:cs typeface="Arial"/>
              <a:sym typeface="Arial"/>
            </a:endParaRPr>
          </a:p>
        </p:txBody>
      </p:sp>
      <p:sp>
        <p:nvSpPr>
          <p:cNvPr id="496" name="Google Shape;496;p32"/>
          <p:cNvSpPr/>
          <p:nvPr/>
        </p:nvSpPr>
        <p:spPr>
          <a:xfrm rot="5400000">
            <a:off x="-3432829" y="3421137"/>
            <a:ext cx="6887994" cy="45719"/>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7" name="Google Shape;497;p32"/>
          <p:cNvSpPr/>
          <p:nvPr/>
        </p:nvSpPr>
        <p:spPr>
          <a:xfrm rot="5400000">
            <a:off x="8728468" y="3421138"/>
            <a:ext cx="6887994" cy="45719"/>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8" name="Google Shape;498;p3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5"/>
          <p:cNvSpPr/>
          <p:nvPr/>
        </p:nvSpPr>
        <p:spPr>
          <a:xfrm>
            <a:off x="0" y="-3732"/>
            <a:ext cx="12192000" cy="9333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The Development Team Behind Google Glass</a:t>
            </a:r>
            <a:endParaRPr b="0" i="0" sz="3000" u="none" cap="none" strike="noStrike">
              <a:solidFill>
                <a:srgbClr val="000000"/>
              </a:solidFill>
              <a:latin typeface="Arial"/>
              <a:ea typeface="Arial"/>
              <a:cs typeface="Arial"/>
              <a:sym typeface="Arial"/>
            </a:endParaRPr>
          </a:p>
        </p:txBody>
      </p:sp>
      <p:sp>
        <p:nvSpPr>
          <p:cNvPr id="127" name="Google Shape;127;p15"/>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p15"/>
          <p:cNvSpPr txBox="1"/>
          <p:nvPr/>
        </p:nvSpPr>
        <p:spPr>
          <a:xfrm>
            <a:off x="7208803" y="2160868"/>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9" name="Google Shape;129;p15"/>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15"/>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 name="Google Shape;131;p15"/>
          <p:cNvSpPr txBox="1"/>
          <p:nvPr/>
        </p:nvSpPr>
        <p:spPr>
          <a:xfrm>
            <a:off x="445700" y="1295675"/>
            <a:ext cx="10186200" cy="5310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400">
                <a:solidFill>
                  <a:schemeClr val="dk1"/>
                </a:solidFill>
              </a:rPr>
              <a:t>Research &amp; Development Team</a:t>
            </a:r>
            <a:endParaRPr b="1" sz="2400">
              <a:solidFill>
                <a:srgbClr val="8A1AC9"/>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Project Affiliation: Google X(now called X Development)</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Member Characteristics: Diverse, with expertise in various fields, including software engineering, hardware engineering, industrial design, and user experience.</a:t>
            </a:r>
            <a:endParaRPr sz="1800">
              <a:solidFill>
                <a:schemeClr val="dk1"/>
              </a:solidFill>
            </a:endParaRPr>
          </a:p>
          <a:p>
            <a:pPr indent="0" lvl="0" marL="914400" rtl="0" algn="l">
              <a:lnSpc>
                <a:spcPct val="150000"/>
              </a:lnSpc>
              <a:spcBef>
                <a:spcPts val="0"/>
              </a:spcBef>
              <a:spcAft>
                <a:spcPts val="0"/>
              </a:spcAft>
              <a:buNone/>
            </a:pPr>
            <a:r>
              <a:t/>
            </a:r>
            <a:endParaRPr sz="1800">
              <a:solidFill>
                <a:schemeClr val="dk1"/>
              </a:solidFill>
            </a:endParaRPr>
          </a:p>
          <a:p>
            <a:pPr indent="0" lvl="0" marL="0" rtl="0" algn="l">
              <a:lnSpc>
                <a:spcPct val="150000"/>
              </a:lnSpc>
              <a:spcBef>
                <a:spcPts val="0"/>
              </a:spcBef>
              <a:spcAft>
                <a:spcPts val="0"/>
              </a:spcAft>
              <a:buNone/>
            </a:pPr>
            <a:r>
              <a:rPr b="1" lang="en-US" sz="2400">
                <a:solidFill>
                  <a:schemeClr val="dk1"/>
                </a:solidFill>
              </a:rPr>
              <a:t>Key Members:</a:t>
            </a:r>
            <a:endParaRPr b="1" sz="24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Babak Parviz: Director of the Google Glass project</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Sergey Brin: Responsible for product promotion and technology demonstration</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Thad Starner: Technical Supervisors and Managers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Isabelle Olsson: Industrial Designer For Google Glass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Steve Lee: Product Manager</a:t>
            </a:r>
            <a:endParaRPr b="1" sz="1800">
              <a:solidFill>
                <a:schemeClr val="dk1"/>
              </a:solidFill>
            </a:endParaRPr>
          </a:p>
          <a:p>
            <a:pPr indent="0" lvl="0" marL="457200" rtl="0" algn="l">
              <a:spcBef>
                <a:spcPts val="0"/>
              </a:spcBef>
              <a:spcAft>
                <a:spcPts val="0"/>
              </a:spcAft>
              <a:buNone/>
            </a:pPr>
            <a:r>
              <a:t/>
            </a:r>
            <a:endParaRPr sz="1800"/>
          </a:p>
        </p:txBody>
      </p:sp>
      <p:sp>
        <p:nvSpPr>
          <p:cNvPr id="132" name="Google Shape;132;p1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p:nvPr/>
        </p:nvSpPr>
        <p:spPr>
          <a:xfrm>
            <a:off x="0" y="-3724"/>
            <a:ext cx="12192000" cy="8868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Google Glass features</a:t>
            </a:r>
            <a:endParaRPr b="0" i="0" sz="3000" u="none" cap="none" strike="noStrike">
              <a:solidFill>
                <a:srgbClr val="000000"/>
              </a:solidFill>
              <a:latin typeface="Arial"/>
              <a:ea typeface="Arial"/>
              <a:cs typeface="Arial"/>
              <a:sym typeface="Arial"/>
            </a:endParaRPr>
          </a:p>
        </p:txBody>
      </p:sp>
      <p:sp>
        <p:nvSpPr>
          <p:cNvPr id="138" name="Google Shape;138;p16"/>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16"/>
          <p:cNvSpPr txBox="1"/>
          <p:nvPr/>
        </p:nvSpPr>
        <p:spPr>
          <a:xfrm>
            <a:off x="7208803" y="2160868"/>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40" name="Google Shape;140;p16"/>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16"/>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16"/>
          <p:cNvSpPr txBox="1"/>
          <p:nvPr/>
        </p:nvSpPr>
        <p:spPr>
          <a:xfrm>
            <a:off x="278725" y="1321475"/>
            <a:ext cx="10603800" cy="42021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b="1" lang="en-US" sz="1800"/>
              <a:t>Camera </a:t>
            </a:r>
            <a:r>
              <a:rPr lang="en-US" sz="1800"/>
              <a:t>:</a:t>
            </a:r>
            <a:r>
              <a:rPr b="1" lang="en-US" sz="1800"/>
              <a:t> </a:t>
            </a:r>
            <a:r>
              <a:rPr lang="en-US" sz="1800"/>
              <a:t>Built-in camera that allows users to take photos and record videos hands-free.</a:t>
            </a:r>
            <a:endParaRPr sz="1800"/>
          </a:p>
          <a:p>
            <a:pPr indent="-342900" lvl="0" marL="457200" rtl="0" algn="l">
              <a:lnSpc>
                <a:spcPct val="150000"/>
              </a:lnSpc>
              <a:spcBef>
                <a:spcPts val="0"/>
              </a:spcBef>
              <a:spcAft>
                <a:spcPts val="0"/>
              </a:spcAft>
              <a:buSzPts val="1800"/>
              <a:buChar char="●"/>
            </a:pPr>
            <a:r>
              <a:rPr b="1" lang="en-US" sz="1800"/>
              <a:t>Voice Commands </a:t>
            </a:r>
            <a:r>
              <a:rPr lang="en-US" sz="1800">
                <a:solidFill>
                  <a:schemeClr val="dk1"/>
                </a:solidFill>
              </a:rPr>
              <a:t>:</a:t>
            </a:r>
            <a:r>
              <a:rPr b="1" lang="en-US" sz="1800"/>
              <a:t> </a:t>
            </a:r>
            <a:r>
              <a:rPr lang="en-US" sz="1800"/>
              <a:t>Users could interact with Google Glass using voice commands(“OK GLASS”) </a:t>
            </a:r>
            <a:endParaRPr sz="1800"/>
          </a:p>
          <a:p>
            <a:pPr indent="-342900" lvl="0" marL="457200" rtl="0" algn="l">
              <a:lnSpc>
                <a:spcPct val="150000"/>
              </a:lnSpc>
              <a:spcBef>
                <a:spcPts val="0"/>
              </a:spcBef>
              <a:spcAft>
                <a:spcPts val="0"/>
              </a:spcAft>
              <a:buSzPts val="1800"/>
              <a:buChar char="●"/>
            </a:pPr>
            <a:r>
              <a:rPr b="1" lang="en-US" sz="1800"/>
              <a:t>Third Application </a:t>
            </a:r>
            <a:r>
              <a:rPr lang="en-US" sz="1800">
                <a:solidFill>
                  <a:schemeClr val="dk1"/>
                </a:solidFill>
              </a:rPr>
              <a:t>: </a:t>
            </a:r>
            <a:r>
              <a:rPr lang="en-US" sz="1800"/>
              <a:t>Google Glass supports a variety of apps or "Glassware" that extend the functionality of the device. It supports apps such as, Google mail, Google Map, Facebook, Twitter.etc</a:t>
            </a:r>
            <a:endParaRPr sz="1800"/>
          </a:p>
          <a:p>
            <a:pPr indent="-342900" lvl="0" marL="457200" rtl="0" algn="l">
              <a:lnSpc>
                <a:spcPct val="150000"/>
              </a:lnSpc>
              <a:spcBef>
                <a:spcPts val="0"/>
              </a:spcBef>
              <a:spcAft>
                <a:spcPts val="0"/>
              </a:spcAft>
              <a:buSzPts val="1800"/>
              <a:buChar char="●"/>
            </a:pPr>
            <a:r>
              <a:rPr b="1" lang="en-US" sz="1800"/>
              <a:t>Display </a:t>
            </a:r>
            <a:r>
              <a:rPr lang="en-US" sz="1800">
                <a:solidFill>
                  <a:schemeClr val="dk1"/>
                </a:solidFill>
              </a:rPr>
              <a:t>: </a:t>
            </a:r>
            <a:r>
              <a:rPr lang="en-US" sz="1800">
                <a:solidFill>
                  <a:schemeClr val="dk1"/>
                </a:solidFill>
              </a:rPr>
              <a:t>The primary feature of Google Glass is its transparent display, which projects digital content directly into the user's line of sight.</a:t>
            </a:r>
            <a:endParaRPr b="1" sz="1800"/>
          </a:p>
          <a:p>
            <a:pPr indent="-342900" lvl="0" marL="457200" rtl="0" algn="l">
              <a:lnSpc>
                <a:spcPct val="150000"/>
              </a:lnSpc>
              <a:spcBef>
                <a:spcPts val="0"/>
              </a:spcBef>
              <a:spcAft>
                <a:spcPts val="0"/>
              </a:spcAft>
              <a:buSzPts val="1800"/>
              <a:buChar char="●"/>
            </a:pPr>
            <a:r>
              <a:rPr b="1" lang="en-US" sz="1800"/>
              <a:t>Connectivity </a:t>
            </a:r>
            <a:r>
              <a:rPr lang="en-US" sz="1800">
                <a:solidFill>
                  <a:schemeClr val="dk1"/>
                </a:solidFill>
              </a:rPr>
              <a:t>: </a:t>
            </a:r>
            <a:r>
              <a:rPr lang="en-US" sz="1800"/>
              <a:t>Google Glass can be connected to the Internet via Wi-Fi, or connected together with a smartphone via Bluetooth.</a:t>
            </a:r>
            <a:endParaRPr sz="1800"/>
          </a:p>
          <a:p>
            <a:pPr indent="-342900" lvl="0" marL="457200" rtl="0" algn="l">
              <a:lnSpc>
                <a:spcPct val="150000"/>
              </a:lnSpc>
              <a:spcBef>
                <a:spcPts val="0"/>
              </a:spcBef>
              <a:spcAft>
                <a:spcPts val="0"/>
              </a:spcAft>
              <a:buSzPts val="1800"/>
              <a:buChar char="●"/>
            </a:pPr>
            <a:r>
              <a:rPr b="1" lang="en-US" sz="1800"/>
              <a:t>Sensors </a:t>
            </a:r>
            <a:r>
              <a:rPr lang="en-US" sz="1800">
                <a:solidFill>
                  <a:schemeClr val="dk1"/>
                </a:solidFill>
              </a:rPr>
              <a:t>: </a:t>
            </a:r>
            <a:r>
              <a:rPr lang="en-US" sz="1800"/>
              <a:t>such as gyroscope and compass for head tracking and gesture recognition.</a:t>
            </a:r>
            <a:endParaRPr/>
          </a:p>
        </p:txBody>
      </p:sp>
      <p:pic>
        <p:nvPicPr>
          <p:cNvPr id="143" name="Google Shape;143;p16"/>
          <p:cNvPicPr preferRelativeResize="0"/>
          <p:nvPr/>
        </p:nvPicPr>
        <p:blipFill>
          <a:blip r:embed="rId3">
            <a:alphaModFix/>
          </a:blip>
          <a:stretch>
            <a:fillRect/>
          </a:stretch>
        </p:blipFill>
        <p:spPr>
          <a:xfrm>
            <a:off x="9857275" y="883063"/>
            <a:ext cx="2209800" cy="942975"/>
          </a:xfrm>
          <a:prstGeom prst="rect">
            <a:avLst/>
          </a:prstGeom>
          <a:noFill/>
          <a:ln>
            <a:noFill/>
          </a:ln>
        </p:spPr>
      </p:pic>
      <p:sp>
        <p:nvSpPr>
          <p:cNvPr id="144" name="Google Shape;144;p1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p:nvPr/>
        </p:nvSpPr>
        <p:spPr>
          <a:xfrm>
            <a:off x="220150" y="596400"/>
            <a:ext cx="11620800" cy="17007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50" name="Google Shape;150;p17"/>
          <p:cNvSpPr/>
          <p:nvPr/>
        </p:nvSpPr>
        <p:spPr>
          <a:xfrm>
            <a:off x="342825" y="3982175"/>
            <a:ext cx="11498100" cy="19239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51" name="Google Shape;151;p17"/>
          <p:cNvSpPr/>
          <p:nvPr/>
        </p:nvSpPr>
        <p:spPr>
          <a:xfrm>
            <a:off x="220150" y="2414450"/>
            <a:ext cx="11620800" cy="14505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52" name="Google Shape;152;p17"/>
          <p:cNvSpPr/>
          <p:nvPr/>
        </p:nvSpPr>
        <p:spPr>
          <a:xfrm>
            <a:off x="0" y="-3724"/>
            <a:ext cx="12192000" cy="7053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The History of Google Glass</a:t>
            </a:r>
            <a:endParaRPr b="0" i="0" sz="3000" u="none" cap="none" strike="noStrike">
              <a:solidFill>
                <a:srgbClr val="000000"/>
              </a:solidFill>
              <a:latin typeface="Arial"/>
              <a:ea typeface="Arial"/>
              <a:cs typeface="Arial"/>
              <a:sym typeface="Arial"/>
            </a:endParaRPr>
          </a:p>
        </p:txBody>
      </p:sp>
      <p:sp>
        <p:nvSpPr>
          <p:cNvPr id="153" name="Google Shape;153;p17"/>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17"/>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 name="Google Shape;155;p17"/>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6" name="Google Shape;156;p17"/>
          <p:cNvPicPr preferRelativeResize="0"/>
          <p:nvPr/>
        </p:nvPicPr>
        <p:blipFill>
          <a:blip r:embed="rId3">
            <a:alphaModFix/>
          </a:blip>
          <a:stretch>
            <a:fillRect/>
          </a:stretch>
        </p:blipFill>
        <p:spPr>
          <a:xfrm>
            <a:off x="220150" y="732613"/>
            <a:ext cx="3190400" cy="1564475"/>
          </a:xfrm>
          <a:prstGeom prst="rect">
            <a:avLst/>
          </a:prstGeom>
          <a:noFill/>
          <a:ln>
            <a:noFill/>
          </a:ln>
        </p:spPr>
      </p:pic>
      <p:sp>
        <p:nvSpPr>
          <p:cNvPr id="157" name="Google Shape;157;p17"/>
          <p:cNvSpPr txBox="1"/>
          <p:nvPr/>
        </p:nvSpPr>
        <p:spPr>
          <a:xfrm>
            <a:off x="3794900" y="911513"/>
            <a:ext cx="6298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800">
                <a:solidFill>
                  <a:schemeClr val="dk1"/>
                </a:solidFill>
              </a:rPr>
              <a:t>Year</a:t>
            </a:r>
            <a:r>
              <a:rPr lang="en-US" sz="1800">
                <a:solidFill>
                  <a:schemeClr val="dk1"/>
                </a:solidFill>
              </a:rPr>
              <a:t>: 2013</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System</a:t>
            </a:r>
            <a:r>
              <a:rPr lang="en-US" sz="1800">
                <a:solidFill>
                  <a:schemeClr val="dk1"/>
                </a:solidFill>
              </a:rPr>
              <a:t>: Android 4.0.4</a:t>
            </a:r>
            <a:endParaRPr sz="1800">
              <a:solidFill>
                <a:schemeClr val="dk1"/>
              </a:solidFill>
            </a:endParaRPr>
          </a:p>
          <a:p>
            <a:pPr indent="0" lvl="0" marL="0" rtl="0" algn="l">
              <a:spcBef>
                <a:spcPts val="0"/>
              </a:spcBef>
              <a:spcAft>
                <a:spcPts val="0"/>
              </a:spcAft>
              <a:buNone/>
            </a:pPr>
            <a:r>
              <a:rPr b="1" lang="en-US" sz="1800">
                <a:solidFill>
                  <a:schemeClr val="dk1"/>
                </a:solidFill>
              </a:rPr>
              <a:t>Version</a:t>
            </a:r>
            <a:r>
              <a:rPr lang="en-US" sz="1800">
                <a:solidFill>
                  <a:schemeClr val="dk1"/>
                </a:solidFill>
              </a:rPr>
              <a:t>:The Explorer Edition(1st version of Google Glass)</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Environment and User</a:t>
            </a:r>
            <a:r>
              <a:rPr lang="en-US" sz="1800">
                <a:solidFill>
                  <a:schemeClr val="dk1"/>
                </a:solidFill>
              </a:rPr>
              <a:t>: Developers and early Testers</a:t>
            </a:r>
            <a:endParaRPr>
              <a:latin typeface="Calibri"/>
              <a:ea typeface="Calibri"/>
              <a:cs typeface="Calibri"/>
              <a:sym typeface="Calibri"/>
            </a:endParaRPr>
          </a:p>
        </p:txBody>
      </p:sp>
      <p:pic>
        <p:nvPicPr>
          <p:cNvPr id="158" name="Google Shape;158;p17"/>
          <p:cNvPicPr preferRelativeResize="0"/>
          <p:nvPr/>
        </p:nvPicPr>
        <p:blipFill>
          <a:blip r:embed="rId4">
            <a:alphaModFix/>
          </a:blip>
          <a:stretch>
            <a:fillRect/>
          </a:stretch>
        </p:blipFill>
        <p:spPr>
          <a:xfrm>
            <a:off x="220150" y="2414337"/>
            <a:ext cx="3190400" cy="1450600"/>
          </a:xfrm>
          <a:prstGeom prst="rect">
            <a:avLst/>
          </a:prstGeom>
          <a:noFill/>
          <a:ln>
            <a:noFill/>
          </a:ln>
        </p:spPr>
      </p:pic>
      <p:sp>
        <p:nvSpPr>
          <p:cNvPr id="159" name="Google Shape;159;p17"/>
          <p:cNvSpPr txBox="1"/>
          <p:nvPr/>
        </p:nvSpPr>
        <p:spPr>
          <a:xfrm>
            <a:off x="3794900" y="2414450"/>
            <a:ext cx="7309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Year</a:t>
            </a:r>
            <a:r>
              <a:rPr lang="en-US" sz="1800"/>
              <a:t>: 2017</a:t>
            </a:r>
            <a:endParaRPr sz="1800"/>
          </a:p>
          <a:p>
            <a:pPr indent="0" lvl="0" marL="0" rtl="0" algn="l">
              <a:spcBef>
                <a:spcPts val="0"/>
              </a:spcBef>
              <a:spcAft>
                <a:spcPts val="0"/>
              </a:spcAft>
              <a:buNone/>
            </a:pPr>
            <a:r>
              <a:rPr b="1" lang="en-US" sz="1800"/>
              <a:t>System</a:t>
            </a:r>
            <a:r>
              <a:rPr lang="en-US" sz="1800"/>
              <a:t>: </a:t>
            </a:r>
            <a:r>
              <a:rPr lang="en-US" sz="1800">
                <a:solidFill>
                  <a:schemeClr val="dk1"/>
                </a:solidFill>
              </a:rPr>
              <a:t>Android 5.1.1</a:t>
            </a:r>
            <a:endParaRPr sz="1800"/>
          </a:p>
          <a:p>
            <a:pPr indent="0" lvl="0" marL="0" rtl="0" algn="l">
              <a:spcBef>
                <a:spcPts val="0"/>
              </a:spcBef>
              <a:spcAft>
                <a:spcPts val="0"/>
              </a:spcAft>
              <a:buNone/>
            </a:pPr>
            <a:r>
              <a:rPr b="1" lang="en-US" sz="1800"/>
              <a:t>Version</a:t>
            </a:r>
            <a:r>
              <a:rPr lang="en-US" sz="1800"/>
              <a:t>:Enterprise Edition of Google Glass</a:t>
            </a:r>
            <a:endParaRPr sz="1800"/>
          </a:p>
          <a:p>
            <a:pPr indent="0" lvl="0" marL="0" rtl="0" algn="l">
              <a:spcBef>
                <a:spcPts val="0"/>
              </a:spcBef>
              <a:spcAft>
                <a:spcPts val="0"/>
              </a:spcAft>
              <a:buNone/>
            </a:pPr>
            <a:r>
              <a:rPr b="1" lang="en-US" sz="1800"/>
              <a:t>Environment and User</a:t>
            </a:r>
            <a:r>
              <a:rPr lang="en-US" sz="1800"/>
              <a:t>: Using in workplaces and industrial settings. </a:t>
            </a:r>
            <a:endParaRPr sz="1800"/>
          </a:p>
          <a:p>
            <a:pPr indent="0" lvl="0" marL="0" rtl="0" algn="l">
              <a:spcBef>
                <a:spcPts val="0"/>
              </a:spcBef>
              <a:spcAft>
                <a:spcPts val="0"/>
              </a:spcAft>
              <a:buNone/>
            </a:pPr>
            <a:r>
              <a:rPr b="1" lang="en-US" sz="1800"/>
              <a:t>Benefits</a:t>
            </a:r>
            <a:r>
              <a:rPr lang="en-US" sz="1800"/>
              <a:t>: More robust design and longer battery life</a:t>
            </a:r>
            <a:endParaRPr sz="1800"/>
          </a:p>
          <a:p>
            <a:pPr indent="0" lvl="0" marL="0" rtl="0" algn="l">
              <a:spcBef>
                <a:spcPts val="0"/>
              </a:spcBef>
              <a:spcAft>
                <a:spcPts val="0"/>
              </a:spcAft>
              <a:buNone/>
            </a:pPr>
            <a:r>
              <a:t/>
            </a:r>
            <a:endParaRPr sz="1800"/>
          </a:p>
        </p:txBody>
      </p:sp>
      <p:pic>
        <p:nvPicPr>
          <p:cNvPr id="160" name="Google Shape;160;p17"/>
          <p:cNvPicPr preferRelativeResize="0"/>
          <p:nvPr/>
        </p:nvPicPr>
        <p:blipFill>
          <a:blip r:embed="rId5">
            <a:alphaModFix/>
          </a:blip>
          <a:stretch>
            <a:fillRect/>
          </a:stretch>
        </p:blipFill>
        <p:spPr>
          <a:xfrm>
            <a:off x="220149" y="3982300"/>
            <a:ext cx="2692625" cy="1923900"/>
          </a:xfrm>
          <a:prstGeom prst="rect">
            <a:avLst/>
          </a:prstGeom>
          <a:noFill/>
          <a:ln>
            <a:noFill/>
          </a:ln>
        </p:spPr>
      </p:pic>
      <p:sp>
        <p:nvSpPr>
          <p:cNvPr id="161" name="Google Shape;161;p17"/>
          <p:cNvSpPr txBox="1"/>
          <p:nvPr/>
        </p:nvSpPr>
        <p:spPr>
          <a:xfrm>
            <a:off x="3794900" y="4097525"/>
            <a:ext cx="8065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Year</a:t>
            </a:r>
            <a:r>
              <a:rPr lang="en-US" sz="1800">
                <a:solidFill>
                  <a:schemeClr val="dk1"/>
                </a:solidFill>
              </a:rPr>
              <a:t>: 2019</a:t>
            </a:r>
            <a:endParaRPr sz="1800">
              <a:solidFill>
                <a:schemeClr val="dk1"/>
              </a:solidFill>
            </a:endParaRPr>
          </a:p>
          <a:p>
            <a:pPr indent="0" lvl="0" marL="0" rtl="0" algn="l">
              <a:spcBef>
                <a:spcPts val="0"/>
              </a:spcBef>
              <a:spcAft>
                <a:spcPts val="0"/>
              </a:spcAft>
              <a:buNone/>
            </a:pPr>
            <a:r>
              <a:rPr b="1" lang="en-US" sz="1800">
                <a:solidFill>
                  <a:schemeClr val="dk1"/>
                </a:solidFill>
              </a:rPr>
              <a:t>System</a:t>
            </a:r>
            <a:r>
              <a:rPr lang="en-US" sz="1800">
                <a:solidFill>
                  <a:schemeClr val="dk1"/>
                </a:solidFill>
              </a:rPr>
              <a:t>: </a:t>
            </a:r>
            <a:r>
              <a:rPr lang="en-US" sz="1800">
                <a:solidFill>
                  <a:schemeClr val="dk1"/>
                </a:solidFill>
              </a:rPr>
              <a:t>Android 8.0</a:t>
            </a:r>
            <a:endParaRPr sz="1800">
              <a:solidFill>
                <a:schemeClr val="dk1"/>
              </a:solidFill>
            </a:endParaRPr>
          </a:p>
          <a:p>
            <a:pPr indent="0" lvl="0" marL="0" rtl="0" algn="l">
              <a:spcBef>
                <a:spcPts val="0"/>
              </a:spcBef>
              <a:spcAft>
                <a:spcPts val="0"/>
              </a:spcAft>
              <a:buNone/>
            </a:pPr>
            <a:r>
              <a:rPr b="1" lang="en-US" sz="1800">
                <a:solidFill>
                  <a:schemeClr val="dk1"/>
                </a:solidFill>
              </a:rPr>
              <a:t>Version</a:t>
            </a:r>
            <a:r>
              <a:rPr lang="en-US" sz="1800">
                <a:solidFill>
                  <a:schemeClr val="dk1"/>
                </a:solidFill>
              </a:rPr>
              <a:t>:</a:t>
            </a:r>
            <a:r>
              <a:rPr lang="en-US" sz="1800">
                <a:solidFill>
                  <a:schemeClr val="dk1"/>
                </a:solidFill>
              </a:rPr>
              <a:t>Glass Enterprise Edition 2</a:t>
            </a:r>
            <a:r>
              <a:rPr lang="en-US" sz="1800">
                <a:solidFill>
                  <a:schemeClr val="dk1"/>
                </a:solidFill>
              </a:rPr>
              <a:t> </a:t>
            </a:r>
            <a:endParaRPr sz="1800">
              <a:solidFill>
                <a:schemeClr val="dk1"/>
              </a:solidFill>
            </a:endParaRPr>
          </a:p>
          <a:p>
            <a:pPr indent="0" lvl="0" marL="0" rtl="0" algn="l">
              <a:spcBef>
                <a:spcPts val="0"/>
              </a:spcBef>
              <a:spcAft>
                <a:spcPts val="0"/>
              </a:spcAft>
              <a:buNone/>
            </a:pPr>
            <a:r>
              <a:rPr b="1" lang="en-US" sz="1800">
                <a:solidFill>
                  <a:schemeClr val="dk1"/>
                </a:solidFill>
              </a:rPr>
              <a:t>Environment and User</a:t>
            </a:r>
            <a:r>
              <a:rPr lang="en-US" sz="1800">
                <a:solidFill>
                  <a:schemeClr val="dk1"/>
                </a:solidFill>
              </a:rPr>
              <a:t>: Using in workplaces and industrial settings. </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Benefits</a:t>
            </a:r>
            <a:r>
              <a:rPr lang="en-US" sz="1800">
                <a:solidFill>
                  <a:schemeClr val="dk1"/>
                </a:solidFill>
              </a:rPr>
              <a:t>: Upgraded processor, improved camera quality, and support for Google's Android Enterprise Mobile Device Management platform.</a:t>
            </a:r>
            <a:endParaRPr sz="1800"/>
          </a:p>
        </p:txBody>
      </p:sp>
      <p:sp>
        <p:nvSpPr>
          <p:cNvPr id="162" name="Google Shape;162;p1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p:nvPr/>
        </p:nvSpPr>
        <p:spPr>
          <a:xfrm>
            <a:off x="0" y="-3730"/>
            <a:ext cx="12192000" cy="7425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The Significance of Google Glass</a:t>
            </a:r>
            <a:endParaRPr b="0" i="0" sz="3000" u="none" cap="none" strike="noStrike">
              <a:solidFill>
                <a:srgbClr val="000000"/>
              </a:solidFill>
              <a:latin typeface="Arial"/>
              <a:ea typeface="Arial"/>
              <a:cs typeface="Arial"/>
              <a:sym typeface="Arial"/>
            </a:endParaRPr>
          </a:p>
        </p:txBody>
      </p:sp>
      <p:sp>
        <p:nvSpPr>
          <p:cNvPr id="168" name="Google Shape;168;p18"/>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18"/>
          <p:cNvSpPr txBox="1"/>
          <p:nvPr/>
        </p:nvSpPr>
        <p:spPr>
          <a:xfrm>
            <a:off x="7227628" y="2366493"/>
            <a:ext cx="49221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70" name="Google Shape;170;p18"/>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p18"/>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18"/>
          <p:cNvSpPr txBox="1"/>
          <p:nvPr>
            <p:ph idx="2" type="body"/>
          </p:nvPr>
        </p:nvSpPr>
        <p:spPr>
          <a:xfrm>
            <a:off x="578325" y="3007850"/>
            <a:ext cx="4855200" cy="2703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73" name="Google Shape;173;p18"/>
          <p:cNvSpPr/>
          <p:nvPr/>
        </p:nvSpPr>
        <p:spPr>
          <a:xfrm>
            <a:off x="441350" y="3007850"/>
            <a:ext cx="5121600" cy="31332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n-US" sz="1800">
                <a:solidFill>
                  <a:schemeClr val="dk1"/>
                </a:solidFill>
              </a:rPr>
              <a:t>“</a:t>
            </a:r>
            <a:r>
              <a:rPr i="1" lang="en-US" sz="1800">
                <a:solidFill>
                  <a:schemeClr val="dk1"/>
                </a:solidFill>
              </a:rPr>
              <a:t>Google has stopped selling its Glass Enterprise smart glasses, the company announced on Wednesday on its website. It will also stop supporting its software in September, the company said</a:t>
            </a:r>
            <a:r>
              <a:rPr lang="en-US" sz="1800">
                <a:solidFill>
                  <a:schemeClr val="dk1"/>
                </a:solidFill>
              </a:rPr>
              <a:t>”(CNBC, 2023/03/15)</a:t>
            </a:r>
            <a:endParaRPr sz="18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8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rPr b="1" lang="en-US" sz="1800">
                <a:solidFill>
                  <a:schemeClr val="dk1"/>
                </a:solidFill>
              </a:rPr>
              <a:t>Influencing Factors:</a:t>
            </a:r>
            <a:r>
              <a:rPr lang="en-US" sz="1800">
                <a:solidFill>
                  <a:schemeClr val="dk1"/>
                </a:solidFill>
              </a:rPr>
              <a:t> privacy concerns, limited market demand, and product limitations.</a:t>
            </a:r>
            <a:endParaRPr sz="18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174" name="Google Shape;174;p18"/>
          <p:cNvPicPr preferRelativeResize="0"/>
          <p:nvPr/>
        </p:nvPicPr>
        <p:blipFill>
          <a:blip r:embed="rId3">
            <a:alphaModFix/>
          </a:blip>
          <a:stretch>
            <a:fillRect/>
          </a:stretch>
        </p:blipFill>
        <p:spPr>
          <a:xfrm>
            <a:off x="441275" y="753925"/>
            <a:ext cx="5121726" cy="2238775"/>
          </a:xfrm>
          <a:prstGeom prst="rect">
            <a:avLst/>
          </a:prstGeom>
          <a:noFill/>
          <a:ln>
            <a:noFill/>
          </a:ln>
        </p:spPr>
      </p:pic>
      <p:sp>
        <p:nvSpPr>
          <p:cNvPr id="175" name="Google Shape;175;p18"/>
          <p:cNvSpPr/>
          <p:nvPr/>
        </p:nvSpPr>
        <p:spPr>
          <a:xfrm>
            <a:off x="6219650" y="738775"/>
            <a:ext cx="5184300" cy="56079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sz="1200">
              <a:solidFill>
                <a:schemeClr val="dk1"/>
              </a:solidFill>
            </a:endParaRPr>
          </a:p>
          <a:p>
            <a:pPr indent="0" lvl="0" marL="457200" marR="0" rtl="0" algn="l">
              <a:lnSpc>
                <a:spcPct val="100000"/>
              </a:lnSpc>
              <a:spcBef>
                <a:spcPts val="0"/>
              </a:spcBef>
              <a:spcAft>
                <a:spcPts val="0"/>
              </a:spcAft>
              <a:buNone/>
            </a:pPr>
            <a:r>
              <a:t/>
            </a:r>
            <a:endParaRPr b="1" sz="1300">
              <a:solidFill>
                <a:schemeClr val="dk1"/>
              </a:solidFill>
            </a:endParaRPr>
          </a:p>
          <a:p>
            <a:pPr indent="0" lvl="0" marL="457200" marR="0" rtl="0" algn="l">
              <a:lnSpc>
                <a:spcPct val="100000"/>
              </a:lnSpc>
              <a:spcBef>
                <a:spcPts val="0"/>
              </a:spcBef>
              <a:spcAft>
                <a:spcPts val="0"/>
              </a:spcAft>
              <a:buNone/>
            </a:pPr>
            <a:r>
              <a:t/>
            </a:r>
            <a:endParaRPr b="1" sz="1300">
              <a:solidFill>
                <a:schemeClr val="dk1"/>
              </a:solidFill>
            </a:endParaRPr>
          </a:p>
          <a:p>
            <a:pPr indent="0" lvl="0" marL="457200" marR="0" rtl="0" algn="l">
              <a:lnSpc>
                <a:spcPct val="100000"/>
              </a:lnSpc>
              <a:spcBef>
                <a:spcPts val="0"/>
              </a:spcBef>
              <a:spcAft>
                <a:spcPts val="0"/>
              </a:spcAft>
              <a:buNone/>
            </a:pPr>
            <a:r>
              <a:t/>
            </a:r>
            <a:endParaRPr b="1" sz="1300">
              <a:solidFill>
                <a:schemeClr val="dk1"/>
              </a:solidFill>
            </a:endParaRPr>
          </a:p>
          <a:p>
            <a:pPr indent="0" lvl="0" marL="0" marR="0" rtl="0" algn="l">
              <a:lnSpc>
                <a:spcPct val="100000"/>
              </a:lnSpc>
              <a:spcBef>
                <a:spcPts val="0"/>
              </a:spcBef>
              <a:spcAft>
                <a:spcPts val="0"/>
              </a:spcAft>
              <a:buNone/>
            </a:pPr>
            <a:r>
              <a:t/>
            </a:r>
            <a:endParaRPr b="1"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Innovation</a:t>
            </a:r>
            <a:r>
              <a:rPr lang="en-US" sz="1800">
                <a:solidFill>
                  <a:schemeClr val="dk1"/>
                </a:solidFill>
              </a:rPr>
              <a:t>: Google Glass was a unique and innovative product that pushed the boundaries of what was possible in wearable technology.</a:t>
            </a:r>
            <a:endParaRPr sz="1800">
              <a:solidFill>
                <a:schemeClr val="dk1"/>
              </a:solidFill>
            </a:endParaRPr>
          </a:p>
          <a:p>
            <a:pPr indent="0" lvl="0" marL="457200" marR="0" rtl="0" algn="l">
              <a:lnSpc>
                <a:spcPct val="100000"/>
              </a:lnSpc>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Experimentation</a:t>
            </a:r>
            <a:r>
              <a:rPr lang="en-US" sz="1800">
                <a:solidFill>
                  <a:schemeClr val="dk1"/>
                </a:solidFill>
              </a:rPr>
              <a:t>: Google Glass was an experimental product that allowed Google to test new ideas and technologies in a real-world setting.</a:t>
            </a:r>
            <a:endParaRPr sz="1800">
              <a:solidFill>
                <a:schemeClr val="dk1"/>
              </a:solidFill>
            </a:endParaRPr>
          </a:p>
          <a:p>
            <a:pPr indent="0" lvl="0" marL="457200" marR="0" rtl="0" algn="l">
              <a:lnSpc>
                <a:spcPct val="100000"/>
              </a:lnSpc>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US" sz="1800">
                <a:solidFill>
                  <a:schemeClr val="dk1"/>
                </a:solidFill>
              </a:rPr>
              <a:t>Potential</a:t>
            </a:r>
            <a:r>
              <a:rPr lang="en-US" sz="1800">
                <a:solidFill>
                  <a:schemeClr val="dk1"/>
                </a:solidFill>
              </a:rPr>
              <a:t>: Despite its limitations, Google Glass had the potential to be a game-changing technology in several industries, including healthcare, manufacturing, and logistics.</a:t>
            </a:r>
            <a:endParaRPr b="0" i="0" sz="1200" u="none" cap="none" strike="noStrike">
              <a:solidFill>
                <a:schemeClr val="dk1"/>
              </a:solidFill>
              <a:latin typeface="Arial"/>
              <a:ea typeface="Arial"/>
              <a:cs typeface="Arial"/>
              <a:sym typeface="Arial"/>
            </a:endParaRPr>
          </a:p>
        </p:txBody>
      </p:sp>
      <p:sp>
        <p:nvSpPr>
          <p:cNvPr id="176" name="Google Shape;176;p18"/>
          <p:cNvSpPr txBox="1"/>
          <p:nvPr/>
        </p:nvSpPr>
        <p:spPr>
          <a:xfrm>
            <a:off x="6322250" y="880300"/>
            <a:ext cx="492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Google Glass brings the market or the significance of technology</a:t>
            </a:r>
            <a:endParaRPr b="1" sz="2100"/>
          </a:p>
        </p:txBody>
      </p:sp>
      <p:sp>
        <p:nvSpPr>
          <p:cNvPr id="177" name="Google Shape;177;p18"/>
          <p:cNvSpPr txBox="1"/>
          <p:nvPr>
            <p:ph idx="12" type="sldNum"/>
          </p:nvPr>
        </p:nvSpPr>
        <p:spPr>
          <a:xfrm>
            <a:off x="9143950" y="6387425"/>
            <a:ext cx="2743200" cy="365100"/>
          </a:xfrm>
          <a:prstGeom prst="rect">
            <a:avLst/>
          </a:prstGeom>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600">
                <a:solidFill>
                  <a:schemeClr val="dk1"/>
                </a:solidFill>
              </a:rPr>
              <a:t>‹#›</a:t>
            </a:fld>
            <a:endParaRPr sz="1600">
              <a:solidFill>
                <a:schemeClr val="dk1"/>
              </a:solidFill>
            </a:endParaRPr>
          </a:p>
        </p:txBody>
      </p:sp>
      <p:sp>
        <p:nvSpPr>
          <p:cNvPr id="178" name="Google Shape;178;p18"/>
          <p:cNvSpPr txBox="1"/>
          <p:nvPr/>
        </p:nvSpPr>
        <p:spPr>
          <a:xfrm>
            <a:off x="2931250" y="6369875"/>
            <a:ext cx="60249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200000"/>
              </a:lnSpc>
              <a:spcBef>
                <a:spcPts val="0"/>
              </a:spcBef>
              <a:spcAft>
                <a:spcPts val="0"/>
              </a:spcAft>
              <a:buClr>
                <a:schemeClr val="dk1"/>
              </a:buClr>
              <a:buSzPts val="1100"/>
              <a:buFont typeface="Arial"/>
              <a:buNone/>
            </a:pPr>
            <a:r>
              <a:rPr i="1" lang="en-US">
                <a:solidFill>
                  <a:schemeClr val="dk1"/>
                </a:solidFill>
                <a:latin typeface="Calibri"/>
                <a:ea typeface="Calibri"/>
                <a:cs typeface="Calibri"/>
                <a:sym typeface="Calibri"/>
              </a:rPr>
              <a:t>Enterprise Edition – Glass</a:t>
            </a:r>
            <a:r>
              <a:rPr lang="en-US">
                <a:solidFill>
                  <a:schemeClr val="dk1"/>
                </a:solidFill>
                <a:latin typeface="Calibri"/>
                <a:ea typeface="Calibri"/>
                <a:cs typeface="Calibri"/>
                <a:sym typeface="Calibri"/>
              </a:rPr>
              <a:t>. (n.d.). Glass. https://www.google.com/glass/start/</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p:nvPr/>
        </p:nvSpPr>
        <p:spPr>
          <a:xfrm>
            <a:off x="9099270" y="1302870"/>
            <a:ext cx="3009000" cy="3540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85" name="Google Shape;185;p19"/>
          <p:cNvSpPr/>
          <p:nvPr/>
        </p:nvSpPr>
        <p:spPr>
          <a:xfrm>
            <a:off x="9099766" y="1815247"/>
            <a:ext cx="3008100" cy="456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19"/>
          <p:cNvSpPr/>
          <p:nvPr/>
        </p:nvSpPr>
        <p:spPr>
          <a:xfrm>
            <a:off x="5459442" y="1296101"/>
            <a:ext cx="3009000" cy="3540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87" name="Google Shape;187;p19"/>
          <p:cNvSpPr/>
          <p:nvPr/>
        </p:nvSpPr>
        <p:spPr>
          <a:xfrm>
            <a:off x="5459938" y="1830590"/>
            <a:ext cx="3008100" cy="456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 name="Google Shape;188;p19"/>
          <p:cNvSpPr/>
          <p:nvPr/>
        </p:nvSpPr>
        <p:spPr>
          <a:xfrm>
            <a:off x="1821205" y="1304351"/>
            <a:ext cx="3009000" cy="3540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89" name="Google Shape;189;p19"/>
          <p:cNvSpPr/>
          <p:nvPr/>
        </p:nvSpPr>
        <p:spPr>
          <a:xfrm>
            <a:off x="1821689" y="1815253"/>
            <a:ext cx="3008100" cy="456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0" name="Google Shape;190;p19"/>
          <p:cNvSpPr/>
          <p:nvPr/>
        </p:nvSpPr>
        <p:spPr>
          <a:xfrm>
            <a:off x="0" y="-3723"/>
            <a:ext cx="12192000" cy="9789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Launch Strategies and Other Decisions</a:t>
            </a:r>
            <a:endParaRPr b="0" i="0" sz="3000" u="none" cap="none" strike="noStrike">
              <a:solidFill>
                <a:srgbClr val="000000"/>
              </a:solidFill>
              <a:latin typeface="Arial"/>
              <a:ea typeface="Arial"/>
              <a:cs typeface="Arial"/>
              <a:sym typeface="Arial"/>
            </a:endParaRPr>
          </a:p>
        </p:txBody>
      </p:sp>
      <p:cxnSp>
        <p:nvCxnSpPr>
          <p:cNvPr id="191" name="Google Shape;191;p19"/>
          <p:cNvCxnSpPr/>
          <p:nvPr/>
        </p:nvCxnSpPr>
        <p:spPr>
          <a:xfrm>
            <a:off x="1400850" y="3834543"/>
            <a:ext cx="10830900" cy="0"/>
          </a:xfrm>
          <a:prstGeom prst="straightConnector1">
            <a:avLst/>
          </a:prstGeom>
          <a:noFill/>
          <a:ln cap="flat" cmpd="sng" w="12700">
            <a:solidFill>
              <a:srgbClr val="7F7F7F">
                <a:alpha val="27450"/>
              </a:srgbClr>
            </a:solidFill>
            <a:prstDash val="solid"/>
            <a:miter lim="800000"/>
            <a:headEnd len="sm" w="sm" type="none"/>
            <a:tailEnd len="sm" w="sm" type="none"/>
          </a:ln>
        </p:spPr>
      </p:cxnSp>
      <p:sp>
        <p:nvSpPr>
          <p:cNvPr id="192" name="Google Shape;192;p19"/>
          <p:cNvSpPr/>
          <p:nvPr/>
        </p:nvSpPr>
        <p:spPr>
          <a:xfrm>
            <a:off x="0" y="687352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p19"/>
          <p:cNvSpPr txBox="1"/>
          <p:nvPr/>
        </p:nvSpPr>
        <p:spPr>
          <a:xfrm>
            <a:off x="1402025" y="2127938"/>
            <a:ext cx="3553800" cy="7680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rmAutofit/>
          </a:bodyPr>
          <a:lstStyle/>
          <a:p>
            <a:pPr indent="0" lvl="0" marL="0" marR="0" rtl="0" algn="l">
              <a:lnSpc>
                <a:spcPct val="115000"/>
              </a:lnSpc>
              <a:spcBef>
                <a:spcPts val="0"/>
              </a:spcBef>
              <a:spcAft>
                <a:spcPts val="0"/>
              </a:spcAft>
              <a:buClr>
                <a:schemeClr val="dk1"/>
              </a:buClr>
              <a:buSzPts val="1189"/>
              <a:buFont typeface="Arial"/>
              <a:buNone/>
            </a:pPr>
            <a:r>
              <a:rPr b="0" i="0" lang="en-US" sz="1600" u="none" cap="none" strike="noStrike">
                <a:solidFill>
                  <a:schemeClr val="lt1"/>
                </a:solidFill>
                <a:latin typeface="Arial"/>
                <a:ea typeface="Arial"/>
                <a:cs typeface="Arial"/>
                <a:sym typeface="Arial"/>
              </a:rPr>
              <a:t>Exclusive program for select individuals to purchase Google Glass</a:t>
            </a:r>
            <a:endParaRPr b="0" i="0" sz="1600" u="none" cap="none" strike="noStrike">
              <a:solidFill>
                <a:schemeClr val="lt1"/>
              </a:solidFill>
              <a:latin typeface="Arial"/>
              <a:ea typeface="Arial"/>
              <a:cs typeface="Arial"/>
              <a:sym typeface="Arial"/>
            </a:endParaRPr>
          </a:p>
        </p:txBody>
      </p:sp>
      <p:sp>
        <p:nvSpPr>
          <p:cNvPr id="194" name="Google Shape;194;p19"/>
          <p:cNvSpPr txBox="1"/>
          <p:nvPr/>
        </p:nvSpPr>
        <p:spPr>
          <a:xfrm>
            <a:off x="1374145" y="2986282"/>
            <a:ext cx="3528600" cy="522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200"/>
              <a:buFont typeface="Arial"/>
              <a:buNone/>
            </a:pPr>
            <a:r>
              <a:rPr b="0" i="0" lang="en-US" sz="1300" u="none" cap="none" strike="noStrike">
                <a:solidFill>
                  <a:srgbClr val="C00000"/>
                </a:solidFill>
                <a:latin typeface="Arial"/>
                <a:ea typeface="Arial"/>
                <a:cs typeface="Arial"/>
                <a:sym typeface="Arial"/>
              </a:rPr>
              <a:t>"Google Glass Explorer"  allowed </a:t>
            </a:r>
            <a:r>
              <a:rPr lang="en-US" sz="1300">
                <a:solidFill>
                  <a:srgbClr val="C00000"/>
                </a:solidFill>
              </a:rPr>
              <a:t>selected i</a:t>
            </a:r>
            <a:r>
              <a:rPr b="0" i="0" lang="en-US" sz="1300" u="none" cap="none" strike="noStrike">
                <a:solidFill>
                  <a:srgbClr val="C00000"/>
                </a:solidFill>
                <a:latin typeface="Arial"/>
                <a:ea typeface="Arial"/>
                <a:cs typeface="Arial"/>
                <a:sym typeface="Arial"/>
              </a:rPr>
              <a:t>ndividuals to purchase the device for $1,500. </a:t>
            </a:r>
            <a:endParaRPr b="0" i="0" sz="1100" u="none" cap="none" strike="noStrike">
              <a:solidFill>
                <a:srgbClr val="000000"/>
              </a:solidFill>
              <a:latin typeface="Arial"/>
              <a:ea typeface="Arial"/>
              <a:cs typeface="Arial"/>
              <a:sym typeface="Arial"/>
            </a:endParaRPr>
          </a:p>
        </p:txBody>
      </p:sp>
      <p:sp>
        <p:nvSpPr>
          <p:cNvPr id="195" name="Google Shape;195;p19"/>
          <p:cNvSpPr txBox="1"/>
          <p:nvPr/>
        </p:nvSpPr>
        <p:spPr>
          <a:xfrm>
            <a:off x="4974498" y="2953436"/>
            <a:ext cx="3588600" cy="522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200"/>
              <a:buFont typeface="Arial"/>
              <a:buNone/>
            </a:pPr>
            <a:r>
              <a:rPr b="0" i="0" lang="en-US" sz="1300" u="none" cap="none" strike="noStrike">
                <a:solidFill>
                  <a:srgbClr val="C00000"/>
                </a:solidFill>
                <a:latin typeface="Arial"/>
                <a:ea typeface="Arial"/>
                <a:cs typeface="Arial"/>
                <a:sym typeface="Arial"/>
              </a:rPr>
              <a:t>Glass Explorers to share their experiences social media using the hashtag #throughglass</a:t>
            </a:r>
            <a:endParaRPr b="0" i="0" sz="1500" u="none" cap="none" strike="noStrike">
              <a:solidFill>
                <a:srgbClr val="000000"/>
              </a:solidFill>
              <a:latin typeface="Arial"/>
              <a:ea typeface="Arial"/>
              <a:cs typeface="Arial"/>
              <a:sym typeface="Arial"/>
            </a:endParaRPr>
          </a:p>
        </p:txBody>
      </p:sp>
      <p:sp>
        <p:nvSpPr>
          <p:cNvPr id="196" name="Google Shape;196;p19"/>
          <p:cNvSpPr txBox="1"/>
          <p:nvPr/>
        </p:nvSpPr>
        <p:spPr>
          <a:xfrm>
            <a:off x="8613332" y="3006494"/>
            <a:ext cx="3553800" cy="752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200"/>
              <a:buFont typeface="Arial"/>
              <a:buNone/>
            </a:pPr>
            <a:r>
              <a:rPr lang="en-US" sz="1300">
                <a:solidFill>
                  <a:srgbClr val="C00000"/>
                </a:solidFill>
              </a:rPr>
              <a:t>S</a:t>
            </a:r>
            <a:r>
              <a:rPr b="0" i="0" lang="en-US" sz="1300" u="none" cap="none" strike="noStrike">
                <a:solidFill>
                  <a:srgbClr val="C00000"/>
                </a:solidFill>
                <a:latin typeface="Arial"/>
                <a:ea typeface="Arial"/>
                <a:cs typeface="Arial"/>
                <a:sym typeface="Arial"/>
              </a:rPr>
              <a:t>eries of events called "Glass Foundry" which </a:t>
            </a:r>
            <a:r>
              <a:rPr lang="en-US" sz="1300">
                <a:solidFill>
                  <a:srgbClr val="C00000"/>
                </a:solidFill>
              </a:rPr>
              <a:t>encouraged </a:t>
            </a:r>
            <a:r>
              <a:rPr b="0" i="0" lang="en-US" sz="1300" u="none" cap="none" strike="noStrike">
                <a:solidFill>
                  <a:srgbClr val="C00000"/>
                </a:solidFill>
                <a:latin typeface="Arial"/>
                <a:ea typeface="Arial"/>
                <a:cs typeface="Arial"/>
                <a:sym typeface="Arial"/>
              </a:rPr>
              <a:t>developers to create new applications</a:t>
            </a:r>
            <a:r>
              <a:rPr lang="en-US" sz="1300">
                <a:solidFill>
                  <a:srgbClr val="C00000"/>
                </a:solidFill>
              </a:rPr>
              <a:t>.</a:t>
            </a:r>
            <a:endParaRPr b="0" i="0" sz="1500" u="none" cap="none" strike="noStrike">
              <a:solidFill>
                <a:srgbClr val="000000"/>
              </a:solidFill>
              <a:latin typeface="Arial"/>
              <a:ea typeface="Arial"/>
              <a:cs typeface="Arial"/>
              <a:sym typeface="Arial"/>
            </a:endParaRPr>
          </a:p>
        </p:txBody>
      </p:sp>
      <p:sp>
        <p:nvSpPr>
          <p:cNvPr id="197" name="Google Shape;197;p19"/>
          <p:cNvSpPr/>
          <p:nvPr/>
        </p:nvSpPr>
        <p:spPr>
          <a:xfrm>
            <a:off x="1345045" y="1306429"/>
            <a:ext cx="446400" cy="403500"/>
          </a:xfrm>
          <a:prstGeom prst="roundRect">
            <a:avLst>
              <a:gd fmla="val 6804" name="adj"/>
            </a:avLst>
          </a:prstGeom>
          <a:gradFill>
            <a:gsLst>
              <a:gs pos="0">
                <a:srgbClr val="150029"/>
              </a:gs>
              <a:gs pos="52999">
                <a:srgbClr val="8A1AC9"/>
              </a:gs>
              <a:gs pos="100000">
                <a:srgbClr val="150029"/>
              </a:gs>
            </a:gsLst>
            <a:lin ang="10800025"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98" name="Google Shape;198;p19"/>
          <p:cNvSpPr/>
          <p:nvPr/>
        </p:nvSpPr>
        <p:spPr>
          <a:xfrm>
            <a:off x="4983900" y="1300098"/>
            <a:ext cx="446400" cy="403500"/>
          </a:xfrm>
          <a:prstGeom prst="roundRect">
            <a:avLst>
              <a:gd fmla="val 6804" name="adj"/>
            </a:avLst>
          </a:prstGeom>
          <a:gradFill>
            <a:gsLst>
              <a:gs pos="0">
                <a:srgbClr val="150029"/>
              </a:gs>
              <a:gs pos="52999">
                <a:srgbClr val="8A1AC9"/>
              </a:gs>
              <a:gs pos="100000">
                <a:srgbClr val="150029"/>
              </a:gs>
            </a:gsLst>
            <a:lin ang="10800025"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99" name="Google Shape;199;p19"/>
          <p:cNvSpPr/>
          <p:nvPr/>
        </p:nvSpPr>
        <p:spPr>
          <a:xfrm>
            <a:off x="8622755" y="1304959"/>
            <a:ext cx="446400" cy="403500"/>
          </a:xfrm>
          <a:prstGeom prst="roundRect">
            <a:avLst>
              <a:gd fmla="val 6804" name="adj"/>
            </a:avLst>
          </a:prstGeom>
          <a:gradFill>
            <a:gsLst>
              <a:gs pos="0">
                <a:srgbClr val="150029"/>
              </a:gs>
              <a:gs pos="52999">
                <a:srgbClr val="8A1AC9"/>
              </a:gs>
              <a:gs pos="100000">
                <a:srgbClr val="150029"/>
              </a:gs>
            </a:gsLst>
            <a:lin ang="10800025"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00" name="Google Shape;200;p19"/>
          <p:cNvSpPr txBox="1"/>
          <p:nvPr/>
        </p:nvSpPr>
        <p:spPr>
          <a:xfrm>
            <a:off x="8958805" y="29506"/>
            <a:ext cx="3315300" cy="307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9"/>
          <p:cNvSpPr txBox="1"/>
          <p:nvPr/>
        </p:nvSpPr>
        <p:spPr>
          <a:xfrm>
            <a:off x="1376125" y="3929365"/>
            <a:ext cx="3475200" cy="522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200"/>
              <a:buFont typeface="Arial"/>
              <a:buNone/>
            </a:pPr>
            <a:r>
              <a:rPr lang="en-US" sz="1300">
                <a:solidFill>
                  <a:srgbClr val="FF983A"/>
                </a:solidFill>
              </a:rPr>
              <a:t>I</a:t>
            </a:r>
            <a:r>
              <a:rPr b="0" i="0" lang="en-US" sz="1300" u="none" cap="none" strike="noStrike">
                <a:solidFill>
                  <a:srgbClr val="FF983A"/>
                </a:solidFill>
                <a:latin typeface="Arial"/>
                <a:ea typeface="Arial"/>
                <a:cs typeface="Arial"/>
                <a:sym typeface="Arial"/>
              </a:rPr>
              <a:t>nvite-only </a:t>
            </a:r>
            <a:r>
              <a:rPr lang="en-US" sz="1300">
                <a:solidFill>
                  <a:srgbClr val="FF983A"/>
                </a:solidFill>
              </a:rPr>
              <a:t>program. Limited</a:t>
            </a:r>
            <a:r>
              <a:rPr b="0" i="0" lang="en-US" sz="1300" u="none" cap="none" strike="noStrike">
                <a:solidFill>
                  <a:srgbClr val="FF983A"/>
                </a:solidFill>
                <a:latin typeface="Arial"/>
                <a:ea typeface="Arial"/>
                <a:cs typeface="Arial"/>
                <a:sym typeface="Arial"/>
              </a:rPr>
              <a:t> to a small number of individuals</a:t>
            </a:r>
            <a:endParaRPr b="1" i="0" sz="1300" u="none" cap="none" strike="noStrike">
              <a:solidFill>
                <a:srgbClr val="008F00"/>
              </a:solidFill>
              <a:latin typeface="Arial"/>
              <a:ea typeface="Arial"/>
              <a:cs typeface="Arial"/>
              <a:sym typeface="Arial"/>
            </a:endParaRPr>
          </a:p>
        </p:txBody>
      </p:sp>
      <p:sp>
        <p:nvSpPr>
          <p:cNvPr id="202" name="Google Shape;202;p19"/>
          <p:cNvSpPr txBox="1"/>
          <p:nvPr/>
        </p:nvSpPr>
        <p:spPr>
          <a:xfrm>
            <a:off x="1403799" y="4769008"/>
            <a:ext cx="3475200" cy="906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0"/>
              </a:spcAft>
              <a:buClr>
                <a:srgbClr val="000000"/>
              </a:buClr>
              <a:buSzPts val="1200"/>
              <a:buFont typeface="Arial"/>
              <a:buNone/>
            </a:pPr>
            <a:r>
              <a:rPr lang="en-US" sz="1300">
                <a:solidFill>
                  <a:srgbClr val="008F00"/>
                </a:solidFill>
              </a:rPr>
              <a:t>S</a:t>
            </a:r>
            <a:r>
              <a:rPr b="0" i="0" lang="en-US" sz="1300" u="none" cap="none" strike="noStrike">
                <a:solidFill>
                  <a:srgbClr val="008F00"/>
                </a:solidFill>
                <a:latin typeface="Arial"/>
                <a:ea typeface="Arial"/>
                <a:cs typeface="Arial"/>
                <a:sym typeface="Arial"/>
              </a:rPr>
              <a:t>uccessful in creating a sense of exclusivity. </a:t>
            </a:r>
            <a:endParaRPr b="0" i="0" sz="1300" u="none" cap="none" strike="noStrike">
              <a:solidFill>
                <a:srgbClr val="008F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rPr lang="en-US" sz="1300">
                <a:solidFill>
                  <a:srgbClr val="008F00"/>
                </a:solidFill>
              </a:rPr>
              <a:t>A</a:t>
            </a:r>
            <a:r>
              <a:rPr b="0" i="0" lang="en-US" sz="1300" u="none" cap="none" strike="noStrike">
                <a:solidFill>
                  <a:srgbClr val="008F00"/>
                </a:solidFill>
                <a:latin typeface="Arial"/>
                <a:ea typeface="Arial"/>
                <a:cs typeface="Arial"/>
                <a:sym typeface="Arial"/>
              </a:rPr>
              <a:t>round 10,000 units were sold during this phase.</a:t>
            </a:r>
            <a:endParaRPr b="0" i="0" sz="1200" u="none" cap="none" strike="noStrike">
              <a:solidFill>
                <a:srgbClr val="008F00"/>
              </a:solidFill>
              <a:latin typeface="Arial"/>
              <a:ea typeface="Arial"/>
              <a:cs typeface="Arial"/>
              <a:sym typeface="Arial"/>
            </a:endParaRPr>
          </a:p>
        </p:txBody>
      </p:sp>
      <p:sp>
        <p:nvSpPr>
          <p:cNvPr id="203" name="Google Shape;203;p19"/>
          <p:cNvSpPr txBox="1"/>
          <p:nvPr/>
        </p:nvSpPr>
        <p:spPr>
          <a:xfrm>
            <a:off x="5014857" y="3954536"/>
            <a:ext cx="3484800" cy="522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500"/>
              </a:spcBef>
              <a:spcAft>
                <a:spcPts val="0"/>
              </a:spcAft>
              <a:buClr>
                <a:srgbClr val="000000"/>
              </a:buClr>
              <a:buSzPts val="1200"/>
              <a:buFont typeface="Arial"/>
              <a:buNone/>
            </a:pPr>
            <a:r>
              <a:rPr b="0" i="0" lang="en-US" sz="1300" u="none" cap="none" strike="noStrike">
                <a:solidFill>
                  <a:srgbClr val="FF983A"/>
                </a:solidFill>
                <a:latin typeface="Arial"/>
                <a:ea typeface="Arial"/>
                <a:cs typeface="Arial"/>
                <a:sym typeface="Arial"/>
              </a:rPr>
              <a:t>Social media helped to establish Glass as a consumer product, not just a prototype.</a:t>
            </a:r>
            <a:endParaRPr b="0" i="0" sz="1600" u="none" cap="none" strike="noStrike">
              <a:solidFill>
                <a:srgbClr val="FF983A"/>
              </a:solidFill>
              <a:latin typeface="Arial"/>
              <a:ea typeface="Arial"/>
              <a:cs typeface="Arial"/>
              <a:sym typeface="Arial"/>
            </a:endParaRPr>
          </a:p>
        </p:txBody>
      </p:sp>
      <p:sp>
        <p:nvSpPr>
          <p:cNvPr id="204" name="Google Shape;204;p19"/>
          <p:cNvSpPr txBox="1"/>
          <p:nvPr/>
        </p:nvSpPr>
        <p:spPr>
          <a:xfrm>
            <a:off x="4944219" y="4725370"/>
            <a:ext cx="3568200" cy="522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500"/>
              </a:spcBef>
              <a:spcAft>
                <a:spcPts val="0"/>
              </a:spcAft>
              <a:buClr>
                <a:srgbClr val="000000"/>
              </a:buClr>
              <a:buSzPts val="1200"/>
              <a:buFont typeface="Arial"/>
              <a:buNone/>
            </a:pPr>
            <a:r>
              <a:rPr b="0" i="0" lang="en-US" sz="1300" u="none" cap="none" strike="noStrike">
                <a:solidFill>
                  <a:srgbClr val="008F00"/>
                </a:solidFill>
                <a:latin typeface="Arial"/>
                <a:ea typeface="Arial"/>
                <a:cs typeface="Arial"/>
                <a:sym typeface="Arial"/>
              </a:rPr>
              <a:t>Google Glass achieved over 1 billion media impressions.</a:t>
            </a:r>
            <a:r>
              <a:rPr lang="en-US" sz="1300">
                <a:solidFill>
                  <a:srgbClr val="008F00"/>
                </a:solidFill>
              </a:rPr>
              <a:t> It</a:t>
            </a:r>
            <a:r>
              <a:rPr b="0" i="0" lang="en-US" sz="1300" u="none" cap="none" strike="noStrike">
                <a:solidFill>
                  <a:srgbClr val="008F00"/>
                </a:solidFill>
                <a:latin typeface="Arial"/>
                <a:ea typeface="Arial"/>
                <a:cs typeface="Arial"/>
                <a:sym typeface="Arial"/>
              </a:rPr>
              <a:t> buil</a:t>
            </a:r>
            <a:r>
              <a:rPr lang="en-US" sz="1300">
                <a:solidFill>
                  <a:srgbClr val="008F00"/>
                </a:solidFill>
              </a:rPr>
              <a:t>t</a:t>
            </a:r>
            <a:r>
              <a:rPr b="0" i="0" lang="en-US" sz="1300" u="none" cap="none" strike="noStrike">
                <a:solidFill>
                  <a:srgbClr val="008F00"/>
                </a:solidFill>
                <a:latin typeface="Arial"/>
                <a:ea typeface="Arial"/>
                <a:cs typeface="Arial"/>
                <a:sym typeface="Arial"/>
              </a:rPr>
              <a:t> a community of Glass.</a:t>
            </a:r>
            <a:endParaRPr b="0" i="0" sz="1300" u="none" cap="none" strike="noStrike">
              <a:solidFill>
                <a:srgbClr val="008F00"/>
              </a:solidFill>
              <a:latin typeface="Arial"/>
              <a:ea typeface="Arial"/>
              <a:cs typeface="Arial"/>
              <a:sym typeface="Arial"/>
            </a:endParaRPr>
          </a:p>
        </p:txBody>
      </p:sp>
      <p:sp>
        <p:nvSpPr>
          <p:cNvPr id="205" name="Google Shape;205;p19"/>
          <p:cNvSpPr txBox="1"/>
          <p:nvPr/>
        </p:nvSpPr>
        <p:spPr>
          <a:xfrm>
            <a:off x="8650700" y="3948375"/>
            <a:ext cx="3485400" cy="522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500"/>
              </a:spcBef>
              <a:spcAft>
                <a:spcPts val="0"/>
              </a:spcAft>
              <a:buClr>
                <a:srgbClr val="000000"/>
              </a:buClr>
              <a:buSzPts val="1200"/>
              <a:buFont typeface="Arial"/>
              <a:buNone/>
            </a:pPr>
            <a:r>
              <a:rPr lang="en-US" sz="1300">
                <a:solidFill>
                  <a:srgbClr val="FF983A"/>
                </a:solidFill>
              </a:rPr>
              <a:t>E</a:t>
            </a:r>
            <a:r>
              <a:rPr b="0" i="0" lang="en-US" sz="1300" u="none" cap="none" strike="noStrike">
                <a:solidFill>
                  <a:srgbClr val="FF983A"/>
                </a:solidFill>
                <a:latin typeface="Arial"/>
                <a:ea typeface="Arial"/>
                <a:cs typeface="Arial"/>
                <a:sym typeface="Arial"/>
              </a:rPr>
              <a:t>vents featured expert speakers and workshops on developing for Google Glass.</a:t>
            </a:r>
            <a:endParaRPr b="0" i="0" sz="1400" u="none" cap="none" strike="noStrike">
              <a:solidFill>
                <a:srgbClr val="000000"/>
              </a:solidFill>
              <a:latin typeface="Arial"/>
              <a:ea typeface="Arial"/>
              <a:cs typeface="Arial"/>
              <a:sym typeface="Arial"/>
            </a:endParaRPr>
          </a:p>
        </p:txBody>
      </p:sp>
      <p:sp>
        <p:nvSpPr>
          <p:cNvPr id="206" name="Google Shape;206;p19"/>
          <p:cNvSpPr txBox="1"/>
          <p:nvPr/>
        </p:nvSpPr>
        <p:spPr>
          <a:xfrm>
            <a:off x="1791384" y="1326775"/>
            <a:ext cx="2250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800" u="none" cap="none" strike="noStrike">
                <a:solidFill>
                  <a:schemeClr val="dk1"/>
                </a:solidFill>
                <a:latin typeface="Arial"/>
                <a:ea typeface="Arial"/>
                <a:cs typeface="Arial"/>
                <a:sym typeface="Arial"/>
              </a:rPr>
              <a:t>EXCLUSIVITY</a:t>
            </a:r>
            <a:endParaRPr b="0" i="0" sz="1800" u="none" cap="none" strike="noStrike">
              <a:solidFill>
                <a:schemeClr val="dk1"/>
              </a:solidFill>
              <a:latin typeface="Arial"/>
              <a:ea typeface="Arial"/>
              <a:cs typeface="Arial"/>
              <a:sym typeface="Arial"/>
            </a:endParaRPr>
          </a:p>
        </p:txBody>
      </p:sp>
      <p:sp>
        <p:nvSpPr>
          <p:cNvPr id="207" name="Google Shape;207;p19"/>
          <p:cNvSpPr txBox="1"/>
          <p:nvPr/>
        </p:nvSpPr>
        <p:spPr>
          <a:xfrm>
            <a:off x="5430249" y="1331654"/>
            <a:ext cx="1879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800" u="none" cap="none" strike="noStrike">
                <a:solidFill>
                  <a:schemeClr val="dk1"/>
                </a:solidFill>
                <a:latin typeface="Arial"/>
                <a:ea typeface="Arial"/>
                <a:cs typeface="Arial"/>
                <a:sym typeface="Arial"/>
              </a:rPr>
              <a:t>SOCIAL MEDIA</a:t>
            </a:r>
            <a:endParaRPr b="0" i="0" sz="1800" u="none" cap="none" strike="noStrike">
              <a:solidFill>
                <a:schemeClr val="dk1"/>
              </a:solidFill>
              <a:latin typeface="Arial"/>
              <a:ea typeface="Arial"/>
              <a:cs typeface="Arial"/>
              <a:sym typeface="Arial"/>
            </a:endParaRPr>
          </a:p>
        </p:txBody>
      </p:sp>
      <p:sp>
        <p:nvSpPr>
          <p:cNvPr id="208" name="Google Shape;208;p19"/>
          <p:cNvSpPr txBox="1"/>
          <p:nvPr/>
        </p:nvSpPr>
        <p:spPr>
          <a:xfrm>
            <a:off x="8626500" y="4729375"/>
            <a:ext cx="3647700" cy="752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0"/>
              </a:spcAft>
              <a:buClr>
                <a:srgbClr val="000000"/>
              </a:buClr>
              <a:buSzPts val="1200"/>
              <a:buFont typeface="Arial"/>
              <a:buNone/>
            </a:pPr>
            <a:r>
              <a:rPr lang="en-US" sz="1300">
                <a:solidFill>
                  <a:srgbClr val="008F00"/>
                </a:solidFill>
              </a:rPr>
              <a:t>H</a:t>
            </a:r>
            <a:r>
              <a:rPr b="0" i="0" lang="en-US" sz="1300" u="none" cap="none" strike="noStrike">
                <a:solidFill>
                  <a:srgbClr val="008F00"/>
                </a:solidFill>
                <a:latin typeface="Arial"/>
                <a:ea typeface="Arial"/>
                <a:cs typeface="Arial"/>
                <a:sym typeface="Arial"/>
              </a:rPr>
              <a:t>elped to expand the functionality of the device</a:t>
            </a:r>
            <a:r>
              <a:rPr lang="en-US" sz="1300">
                <a:solidFill>
                  <a:srgbClr val="008F00"/>
                </a:solidFill>
              </a:rPr>
              <a:t>. </a:t>
            </a:r>
            <a:r>
              <a:rPr b="0" i="0" lang="en-US" sz="1300" u="none" cap="none" strike="noStrike">
                <a:solidFill>
                  <a:srgbClr val="008F00"/>
                </a:solidFill>
                <a:latin typeface="Arial"/>
                <a:ea typeface="Arial"/>
                <a:cs typeface="Arial"/>
                <a:sym typeface="Arial"/>
              </a:rPr>
              <a:t>Attracted 4,000+ developers from diverse industries</a:t>
            </a:r>
            <a:endParaRPr b="0" i="0" sz="1700" u="none" cap="none" strike="noStrike">
              <a:solidFill>
                <a:srgbClr val="FF983A"/>
              </a:solidFill>
              <a:latin typeface="Arial"/>
              <a:ea typeface="Arial"/>
              <a:cs typeface="Arial"/>
              <a:sym typeface="Arial"/>
            </a:endParaRPr>
          </a:p>
        </p:txBody>
      </p:sp>
      <p:sp>
        <p:nvSpPr>
          <p:cNvPr id="209" name="Google Shape;209;p19"/>
          <p:cNvSpPr txBox="1"/>
          <p:nvPr/>
        </p:nvSpPr>
        <p:spPr>
          <a:xfrm>
            <a:off x="9069119" y="1324150"/>
            <a:ext cx="300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800" u="none" cap="none" strike="noStrike">
                <a:solidFill>
                  <a:schemeClr val="dk1"/>
                </a:solidFill>
                <a:latin typeface="Arial"/>
                <a:ea typeface="Arial"/>
                <a:cs typeface="Arial"/>
                <a:sym typeface="Arial"/>
              </a:rPr>
              <a:t>DEVELOPER STRATEGY</a:t>
            </a:r>
            <a:endParaRPr b="0" i="0" sz="1800" u="none" cap="none" strike="noStrike">
              <a:solidFill>
                <a:schemeClr val="dk1"/>
              </a:solidFill>
              <a:latin typeface="Arial"/>
              <a:ea typeface="Arial"/>
              <a:cs typeface="Arial"/>
              <a:sym typeface="Arial"/>
            </a:endParaRPr>
          </a:p>
        </p:txBody>
      </p:sp>
      <p:sp>
        <p:nvSpPr>
          <p:cNvPr id="210" name="Google Shape;210;p19"/>
          <p:cNvSpPr txBox="1"/>
          <p:nvPr/>
        </p:nvSpPr>
        <p:spPr>
          <a:xfrm>
            <a:off x="5017882" y="2129200"/>
            <a:ext cx="3563400" cy="7680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l">
              <a:lnSpc>
                <a:spcPct val="115000"/>
              </a:lnSpc>
              <a:spcBef>
                <a:spcPts val="1200"/>
              </a:spcBef>
              <a:spcAft>
                <a:spcPts val="1200"/>
              </a:spcAft>
              <a:buClr>
                <a:srgbClr val="000000"/>
              </a:buClr>
              <a:buSzPts val="1600"/>
              <a:buFont typeface="Arial"/>
              <a:buNone/>
            </a:pPr>
            <a:r>
              <a:rPr b="0" i="0" lang="en-US" sz="1600" u="none" cap="none" strike="noStrike">
                <a:solidFill>
                  <a:schemeClr val="lt1"/>
                </a:solidFill>
                <a:latin typeface="Arial"/>
                <a:ea typeface="Arial"/>
                <a:cs typeface="Arial"/>
                <a:sym typeface="Arial"/>
              </a:rPr>
              <a:t>Encouraging users to share their experiences on social media</a:t>
            </a:r>
            <a:endParaRPr b="0" i="0" sz="1600" u="none" cap="none" strike="noStrike">
              <a:solidFill>
                <a:schemeClr val="lt1"/>
              </a:solidFill>
              <a:latin typeface="Arial"/>
              <a:ea typeface="Arial"/>
              <a:cs typeface="Arial"/>
              <a:sym typeface="Arial"/>
            </a:endParaRPr>
          </a:p>
        </p:txBody>
      </p:sp>
      <p:sp>
        <p:nvSpPr>
          <p:cNvPr id="211" name="Google Shape;211;p19"/>
          <p:cNvSpPr txBox="1"/>
          <p:nvPr/>
        </p:nvSpPr>
        <p:spPr>
          <a:xfrm>
            <a:off x="8656187" y="2130753"/>
            <a:ext cx="3485400" cy="7863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l">
              <a:lnSpc>
                <a:spcPct val="115000"/>
              </a:lnSpc>
              <a:spcBef>
                <a:spcPts val="1200"/>
              </a:spcBef>
              <a:spcAft>
                <a:spcPts val="120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12" name="Google Shape;212;p19"/>
          <p:cNvSpPr txBox="1"/>
          <p:nvPr/>
        </p:nvSpPr>
        <p:spPr>
          <a:xfrm>
            <a:off x="8734625" y="2187563"/>
            <a:ext cx="3528600" cy="621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600"/>
              <a:buFont typeface="Arial"/>
              <a:buNone/>
            </a:pPr>
            <a:r>
              <a:rPr b="0" i="0" lang="en-US" sz="1600" u="none" cap="none" strike="noStrike">
                <a:solidFill>
                  <a:schemeClr val="lt1"/>
                </a:solidFill>
                <a:latin typeface="Arial"/>
                <a:ea typeface="Arial"/>
                <a:cs typeface="Arial"/>
                <a:sym typeface="Arial"/>
              </a:rPr>
              <a:t>Hosting events to expand the functionality of Google Glass</a:t>
            </a:r>
            <a:endParaRPr b="0" i="0" sz="1600" u="none" cap="none" strike="noStrike">
              <a:solidFill>
                <a:schemeClr val="lt1"/>
              </a:solidFill>
              <a:latin typeface="Arial"/>
              <a:ea typeface="Arial"/>
              <a:cs typeface="Arial"/>
              <a:sym typeface="Arial"/>
            </a:endParaRPr>
          </a:p>
        </p:txBody>
      </p:sp>
      <p:cxnSp>
        <p:nvCxnSpPr>
          <p:cNvPr id="213" name="Google Shape;213;p19"/>
          <p:cNvCxnSpPr/>
          <p:nvPr/>
        </p:nvCxnSpPr>
        <p:spPr>
          <a:xfrm>
            <a:off x="1400850" y="4659750"/>
            <a:ext cx="10830900" cy="0"/>
          </a:xfrm>
          <a:prstGeom prst="straightConnector1">
            <a:avLst/>
          </a:prstGeom>
          <a:noFill/>
          <a:ln cap="flat" cmpd="sng" w="12700">
            <a:solidFill>
              <a:srgbClr val="7F7F7F">
                <a:alpha val="27450"/>
              </a:srgbClr>
            </a:solidFill>
            <a:prstDash val="solid"/>
            <a:miter lim="800000"/>
            <a:headEnd len="sm" w="sm" type="none"/>
            <a:tailEnd len="sm" w="sm" type="none"/>
          </a:ln>
        </p:spPr>
      </p:cxnSp>
      <p:cxnSp>
        <p:nvCxnSpPr>
          <p:cNvPr id="214" name="Google Shape;214;p19"/>
          <p:cNvCxnSpPr/>
          <p:nvPr/>
        </p:nvCxnSpPr>
        <p:spPr>
          <a:xfrm>
            <a:off x="1384200" y="5775373"/>
            <a:ext cx="10830900" cy="0"/>
          </a:xfrm>
          <a:prstGeom prst="straightConnector1">
            <a:avLst/>
          </a:prstGeom>
          <a:noFill/>
          <a:ln cap="flat" cmpd="sng" w="12700">
            <a:solidFill>
              <a:srgbClr val="7F7F7F">
                <a:alpha val="27450"/>
              </a:srgbClr>
            </a:solidFill>
            <a:prstDash val="solid"/>
            <a:miter lim="800000"/>
            <a:headEnd len="sm" w="sm" type="none"/>
            <a:tailEnd len="sm" w="sm" type="none"/>
          </a:ln>
        </p:spPr>
      </p:cxnSp>
      <p:cxnSp>
        <p:nvCxnSpPr>
          <p:cNvPr id="215" name="Google Shape;215;p19"/>
          <p:cNvCxnSpPr/>
          <p:nvPr/>
        </p:nvCxnSpPr>
        <p:spPr>
          <a:xfrm flipH="1" rot="10800000">
            <a:off x="4931475" y="2135025"/>
            <a:ext cx="5400" cy="3613200"/>
          </a:xfrm>
          <a:prstGeom prst="straightConnector1">
            <a:avLst/>
          </a:prstGeom>
          <a:noFill/>
          <a:ln cap="flat" cmpd="sng" w="9525">
            <a:solidFill>
              <a:srgbClr val="7F7F7F">
                <a:alpha val="66270"/>
              </a:srgbClr>
            </a:solidFill>
            <a:prstDash val="solid"/>
            <a:miter lim="800000"/>
            <a:headEnd len="sm" w="sm" type="none"/>
            <a:tailEnd len="sm" w="sm" type="none"/>
          </a:ln>
        </p:spPr>
      </p:cxnSp>
      <p:cxnSp>
        <p:nvCxnSpPr>
          <p:cNvPr id="216" name="Google Shape;216;p19"/>
          <p:cNvCxnSpPr/>
          <p:nvPr/>
        </p:nvCxnSpPr>
        <p:spPr>
          <a:xfrm flipH="1" rot="10800000">
            <a:off x="8577650" y="2135150"/>
            <a:ext cx="3000" cy="3658800"/>
          </a:xfrm>
          <a:prstGeom prst="straightConnector1">
            <a:avLst/>
          </a:prstGeom>
          <a:noFill/>
          <a:ln cap="flat" cmpd="sng" w="9525">
            <a:solidFill>
              <a:srgbClr val="7F7F7F">
                <a:alpha val="66270"/>
              </a:srgbClr>
            </a:solidFill>
            <a:prstDash val="solid"/>
            <a:miter lim="800000"/>
            <a:headEnd len="sm" w="sm" type="none"/>
            <a:tailEnd len="sm" w="sm" type="none"/>
          </a:ln>
        </p:spPr>
      </p:cxnSp>
      <p:sp>
        <p:nvSpPr>
          <p:cNvPr id="217" name="Google Shape;217;p19"/>
          <p:cNvSpPr txBox="1"/>
          <p:nvPr/>
        </p:nvSpPr>
        <p:spPr>
          <a:xfrm>
            <a:off x="5774894" y="6941030"/>
            <a:ext cx="1802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9"/>
          <p:cNvSpPr/>
          <p:nvPr/>
        </p:nvSpPr>
        <p:spPr>
          <a:xfrm rot="5400000">
            <a:off x="-3421197" y="34507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9" name="Google Shape;219;p19"/>
          <p:cNvSpPr/>
          <p:nvPr/>
        </p:nvSpPr>
        <p:spPr>
          <a:xfrm rot="5400000">
            <a:off x="8717212" y="3406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0" name="Google Shape;220;p19"/>
          <p:cNvSpPr/>
          <p:nvPr/>
        </p:nvSpPr>
        <p:spPr>
          <a:xfrm>
            <a:off x="118327" y="2135104"/>
            <a:ext cx="1091400" cy="3613200"/>
          </a:xfrm>
          <a:prstGeom prst="roundRect">
            <a:avLst>
              <a:gd fmla="val 2364" name="adj"/>
            </a:avLst>
          </a:prstGeom>
          <a:solidFill>
            <a:srgbClr val="EEDA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21" name="Google Shape;221;p19"/>
          <p:cNvSpPr txBox="1"/>
          <p:nvPr/>
        </p:nvSpPr>
        <p:spPr>
          <a:xfrm>
            <a:off x="-55850" y="2937671"/>
            <a:ext cx="13869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US" sz="1500" u="none" cap="none" strike="noStrike">
                <a:solidFill>
                  <a:srgbClr val="7F7F7F"/>
                </a:solidFill>
                <a:latin typeface="Arial"/>
                <a:ea typeface="Arial"/>
                <a:cs typeface="Arial"/>
                <a:sym typeface="Arial"/>
              </a:rPr>
              <a:t>Facts &amp; Figures</a:t>
            </a:r>
            <a:endParaRPr b="0" i="0" sz="13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7F7F7F"/>
              </a:solidFill>
              <a:latin typeface="Arial"/>
              <a:ea typeface="Arial"/>
              <a:cs typeface="Arial"/>
              <a:sym typeface="Arial"/>
            </a:endParaRPr>
          </a:p>
        </p:txBody>
      </p:sp>
      <p:sp>
        <p:nvSpPr>
          <p:cNvPr id="222" name="Google Shape;222;p19"/>
          <p:cNvSpPr txBox="1"/>
          <p:nvPr/>
        </p:nvSpPr>
        <p:spPr>
          <a:xfrm>
            <a:off x="-46918" y="2138727"/>
            <a:ext cx="1386900" cy="74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7F7F7F"/>
                </a:solidFill>
                <a:latin typeface="Arial"/>
                <a:ea typeface="Arial"/>
                <a:cs typeface="Arial"/>
                <a:sym typeface="Arial"/>
              </a:rPr>
              <a:t>Highlights</a:t>
            </a:r>
            <a:endParaRPr b="0" i="0" sz="1300" u="none" cap="none" strike="noStrike">
              <a:solidFill>
                <a:srgbClr val="000000"/>
              </a:solidFill>
              <a:latin typeface="Arial"/>
              <a:ea typeface="Arial"/>
              <a:cs typeface="Arial"/>
              <a:sym typeface="Arial"/>
            </a:endParaRPr>
          </a:p>
        </p:txBody>
      </p:sp>
      <p:cxnSp>
        <p:nvCxnSpPr>
          <p:cNvPr id="223" name="Google Shape;223;p19"/>
          <p:cNvCxnSpPr/>
          <p:nvPr/>
        </p:nvCxnSpPr>
        <p:spPr>
          <a:xfrm rot="10800000">
            <a:off x="150719" y="4658080"/>
            <a:ext cx="1026600" cy="0"/>
          </a:xfrm>
          <a:prstGeom prst="straightConnector1">
            <a:avLst/>
          </a:prstGeom>
          <a:noFill/>
          <a:ln cap="flat" cmpd="sng" w="9525">
            <a:solidFill>
              <a:srgbClr val="7F7F7F">
                <a:alpha val="66270"/>
              </a:srgbClr>
            </a:solidFill>
            <a:prstDash val="solid"/>
            <a:miter lim="800000"/>
            <a:headEnd len="sm" w="sm" type="none"/>
            <a:tailEnd len="sm" w="sm" type="none"/>
          </a:ln>
        </p:spPr>
      </p:cxnSp>
      <p:cxnSp>
        <p:nvCxnSpPr>
          <p:cNvPr id="224" name="Google Shape;224;p19"/>
          <p:cNvCxnSpPr/>
          <p:nvPr/>
        </p:nvCxnSpPr>
        <p:spPr>
          <a:xfrm rot="10800000">
            <a:off x="150719" y="3821928"/>
            <a:ext cx="1026600" cy="0"/>
          </a:xfrm>
          <a:prstGeom prst="straightConnector1">
            <a:avLst/>
          </a:prstGeom>
          <a:noFill/>
          <a:ln cap="flat" cmpd="sng" w="9525">
            <a:solidFill>
              <a:srgbClr val="7F7F7F">
                <a:alpha val="66270"/>
              </a:srgbClr>
            </a:solidFill>
            <a:prstDash val="solid"/>
            <a:miter lim="800000"/>
            <a:headEnd len="sm" w="sm" type="none"/>
            <a:tailEnd len="sm" w="sm" type="none"/>
          </a:ln>
        </p:spPr>
      </p:cxnSp>
      <p:cxnSp>
        <p:nvCxnSpPr>
          <p:cNvPr id="225" name="Google Shape;225;p19"/>
          <p:cNvCxnSpPr/>
          <p:nvPr/>
        </p:nvCxnSpPr>
        <p:spPr>
          <a:xfrm rot="10800000">
            <a:off x="147669" y="2965005"/>
            <a:ext cx="1026600" cy="0"/>
          </a:xfrm>
          <a:prstGeom prst="straightConnector1">
            <a:avLst/>
          </a:prstGeom>
          <a:noFill/>
          <a:ln cap="flat" cmpd="sng" w="9525">
            <a:solidFill>
              <a:srgbClr val="7F7F7F">
                <a:alpha val="66270"/>
              </a:srgbClr>
            </a:solidFill>
            <a:prstDash val="solid"/>
            <a:miter lim="800000"/>
            <a:headEnd len="sm" w="sm" type="none"/>
            <a:tailEnd len="sm" w="sm" type="none"/>
          </a:ln>
        </p:spPr>
      </p:cxnSp>
      <p:sp>
        <p:nvSpPr>
          <p:cNvPr id="226" name="Google Shape;226;p19"/>
          <p:cNvSpPr txBox="1"/>
          <p:nvPr/>
        </p:nvSpPr>
        <p:spPr>
          <a:xfrm flipH="1">
            <a:off x="106564" y="3960368"/>
            <a:ext cx="1071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7F7F7F"/>
                </a:solidFill>
                <a:latin typeface="Arial"/>
                <a:ea typeface="Arial"/>
                <a:cs typeface="Arial"/>
                <a:sym typeface="Arial"/>
              </a:rPr>
              <a:t>Specifics</a:t>
            </a:r>
            <a:endParaRPr b="0" i="0" sz="1300" u="none" cap="none" strike="noStrike">
              <a:solidFill>
                <a:srgbClr val="000000"/>
              </a:solidFill>
              <a:latin typeface="Calibri"/>
              <a:ea typeface="Calibri"/>
              <a:cs typeface="Calibri"/>
              <a:sym typeface="Calibri"/>
            </a:endParaRPr>
          </a:p>
        </p:txBody>
      </p:sp>
      <p:sp>
        <p:nvSpPr>
          <p:cNvPr id="227" name="Google Shape;227;p19"/>
          <p:cNvSpPr txBox="1"/>
          <p:nvPr/>
        </p:nvSpPr>
        <p:spPr>
          <a:xfrm>
            <a:off x="106569" y="4854937"/>
            <a:ext cx="1071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7F7F7F"/>
                </a:solidFill>
                <a:latin typeface="Arial"/>
                <a:ea typeface="Arial"/>
                <a:cs typeface="Arial"/>
                <a:sym typeface="Arial"/>
              </a:rPr>
              <a:t>Impact</a:t>
            </a:r>
            <a:endParaRPr b="0" i="0" sz="1200" u="none" cap="none" strike="noStrike">
              <a:solidFill>
                <a:srgbClr val="000000"/>
              </a:solidFill>
              <a:latin typeface="Calibri"/>
              <a:ea typeface="Calibri"/>
              <a:cs typeface="Calibri"/>
              <a:sym typeface="Calibri"/>
            </a:endParaRPr>
          </a:p>
        </p:txBody>
      </p:sp>
      <p:sp>
        <p:nvSpPr>
          <p:cNvPr id="228" name="Google Shape;228;p19"/>
          <p:cNvSpPr txBox="1"/>
          <p:nvPr>
            <p:ph idx="12" type="sldNum"/>
          </p:nvPr>
        </p:nvSpPr>
        <p:spPr>
          <a:xfrm>
            <a:off x="11409870" y="6333009"/>
            <a:ext cx="731700" cy="525000"/>
          </a:xfrm>
          <a:prstGeom prst="rect">
            <a:avLst/>
          </a:prstGeom>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600"/>
              <a:t>‹#›</a:t>
            </a:fld>
            <a:endParaRPr/>
          </a:p>
        </p:txBody>
      </p:sp>
      <p:sp>
        <p:nvSpPr>
          <p:cNvPr id="229" name="Google Shape;229;p19"/>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p:nvPr/>
        </p:nvSpPr>
        <p:spPr>
          <a:xfrm>
            <a:off x="9099270" y="1302870"/>
            <a:ext cx="3009000" cy="3540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36" name="Google Shape;236;p20"/>
          <p:cNvSpPr/>
          <p:nvPr/>
        </p:nvSpPr>
        <p:spPr>
          <a:xfrm>
            <a:off x="9099766" y="1815247"/>
            <a:ext cx="3008100" cy="456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p20"/>
          <p:cNvSpPr/>
          <p:nvPr/>
        </p:nvSpPr>
        <p:spPr>
          <a:xfrm>
            <a:off x="5459442" y="1296101"/>
            <a:ext cx="3009000" cy="3540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38" name="Google Shape;238;p20"/>
          <p:cNvSpPr/>
          <p:nvPr/>
        </p:nvSpPr>
        <p:spPr>
          <a:xfrm>
            <a:off x="5459938" y="1830590"/>
            <a:ext cx="3008100" cy="456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 name="Google Shape;239;p20"/>
          <p:cNvSpPr/>
          <p:nvPr/>
        </p:nvSpPr>
        <p:spPr>
          <a:xfrm>
            <a:off x="1821205" y="1304351"/>
            <a:ext cx="3009000" cy="354000"/>
          </a:xfrm>
          <a:prstGeom prst="roundRect">
            <a:avLst>
              <a:gd fmla="val 130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40" name="Google Shape;240;p20"/>
          <p:cNvSpPr/>
          <p:nvPr/>
        </p:nvSpPr>
        <p:spPr>
          <a:xfrm>
            <a:off x="1821689" y="1815253"/>
            <a:ext cx="3008100" cy="456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41" name="Google Shape;241;p20"/>
          <p:cNvCxnSpPr/>
          <p:nvPr/>
        </p:nvCxnSpPr>
        <p:spPr>
          <a:xfrm>
            <a:off x="1400850" y="3834543"/>
            <a:ext cx="10830900" cy="0"/>
          </a:xfrm>
          <a:prstGeom prst="straightConnector1">
            <a:avLst/>
          </a:prstGeom>
          <a:noFill/>
          <a:ln cap="flat" cmpd="sng" w="12700">
            <a:solidFill>
              <a:srgbClr val="7F7F7F">
                <a:alpha val="27450"/>
              </a:srgbClr>
            </a:solidFill>
            <a:prstDash val="solid"/>
            <a:miter lim="800000"/>
            <a:headEnd len="sm" w="sm" type="none"/>
            <a:tailEnd len="sm" w="sm" type="none"/>
          </a:ln>
        </p:spPr>
      </p:cxnSp>
      <p:sp>
        <p:nvSpPr>
          <p:cNvPr id="242" name="Google Shape;242;p20"/>
          <p:cNvSpPr/>
          <p:nvPr/>
        </p:nvSpPr>
        <p:spPr>
          <a:xfrm>
            <a:off x="0" y="6814798"/>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20"/>
          <p:cNvSpPr txBox="1"/>
          <p:nvPr/>
        </p:nvSpPr>
        <p:spPr>
          <a:xfrm>
            <a:off x="1354363" y="2117975"/>
            <a:ext cx="3553800" cy="8004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Generating media coverage through demos, reviews, and interviews</a:t>
            </a:r>
            <a:endParaRPr sz="1600">
              <a:solidFill>
                <a:schemeClr val="lt1"/>
              </a:solidFill>
            </a:endParaRPr>
          </a:p>
        </p:txBody>
      </p:sp>
      <p:sp>
        <p:nvSpPr>
          <p:cNvPr id="244" name="Google Shape;244;p20"/>
          <p:cNvSpPr txBox="1"/>
          <p:nvPr/>
        </p:nvSpPr>
        <p:spPr>
          <a:xfrm>
            <a:off x="1374145" y="2986282"/>
            <a:ext cx="3528600" cy="891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200"/>
              <a:buFont typeface="Arial"/>
              <a:buNone/>
            </a:pPr>
            <a:r>
              <a:rPr lang="en-US" sz="1300">
                <a:solidFill>
                  <a:srgbClr val="C00000"/>
                </a:solidFill>
              </a:rPr>
              <a:t>F</a:t>
            </a:r>
            <a:r>
              <a:rPr lang="en-US" sz="1300">
                <a:solidFill>
                  <a:srgbClr val="C00000"/>
                </a:solidFill>
              </a:rPr>
              <a:t>eatured in high-profile publications such as The New York Times and Forbes.</a:t>
            </a:r>
            <a:endParaRPr sz="1300">
              <a:solidFill>
                <a:srgbClr val="D1D5DB"/>
              </a:solidFill>
              <a:highlight>
                <a:srgbClr val="444654"/>
              </a:highlight>
              <a:latin typeface="Roboto"/>
              <a:ea typeface="Roboto"/>
              <a:cs typeface="Roboto"/>
              <a:sym typeface="Roboto"/>
            </a:endParaRPr>
          </a:p>
          <a:p>
            <a:pPr indent="0" lvl="0" marL="0" marR="0" rtl="0" algn="l">
              <a:lnSpc>
                <a:spcPct val="115000"/>
              </a:lnSpc>
              <a:spcBef>
                <a:spcPts val="1200"/>
              </a:spcBef>
              <a:spcAft>
                <a:spcPts val="1200"/>
              </a:spcAft>
              <a:buClr>
                <a:srgbClr val="000000"/>
              </a:buClr>
              <a:buSzPts val="1200"/>
              <a:buFont typeface="Arial"/>
              <a:buNone/>
            </a:pPr>
            <a:r>
              <a:t/>
            </a:r>
            <a:endParaRPr sz="1200">
              <a:solidFill>
                <a:srgbClr val="C00000"/>
              </a:solidFill>
            </a:endParaRPr>
          </a:p>
        </p:txBody>
      </p:sp>
      <p:sp>
        <p:nvSpPr>
          <p:cNvPr id="245" name="Google Shape;245;p20"/>
          <p:cNvSpPr txBox="1"/>
          <p:nvPr/>
        </p:nvSpPr>
        <p:spPr>
          <a:xfrm>
            <a:off x="4974498" y="2953436"/>
            <a:ext cx="3588600" cy="891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Clr>
                <a:schemeClr val="dk1"/>
              </a:buClr>
              <a:buSzPts val="1200"/>
              <a:buFont typeface="Arial"/>
              <a:buNone/>
            </a:pPr>
            <a:r>
              <a:rPr lang="en-US" sz="1300">
                <a:solidFill>
                  <a:srgbClr val="C00000"/>
                </a:solidFill>
              </a:rPr>
              <a:t>Partnered with companies,Luxottica and DVF (a fashion designer), to create new designs</a:t>
            </a:r>
            <a:endParaRPr sz="1300">
              <a:solidFill>
                <a:schemeClr val="dk1"/>
              </a:solidFill>
            </a:endParaRPr>
          </a:p>
          <a:p>
            <a:pPr indent="0" lvl="0" marL="0" marR="0" rtl="0" algn="l">
              <a:lnSpc>
                <a:spcPct val="115000"/>
              </a:lnSpc>
              <a:spcBef>
                <a:spcPts val="1200"/>
              </a:spcBef>
              <a:spcAft>
                <a:spcPts val="1200"/>
              </a:spcAft>
              <a:buClr>
                <a:srgbClr val="000000"/>
              </a:buClr>
              <a:buSzPts val="1200"/>
              <a:buFont typeface="Arial"/>
              <a:buNone/>
            </a:pPr>
            <a:r>
              <a:t/>
            </a:r>
            <a:endParaRPr sz="1200">
              <a:solidFill>
                <a:srgbClr val="C00000"/>
              </a:solidFill>
            </a:endParaRPr>
          </a:p>
        </p:txBody>
      </p:sp>
      <p:sp>
        <p:nvSpPr>
          <p:cNvPr id="246" name="Google Shape;246;p20"/>
          <p:cNvSpPr txBox="1"/>
          <p:nvPr/>
        </p:nvSpPr>
        <p:spPr>
          <a:xfrm>
            <a:off x="8613332" y="3006494"/>
            <a:ext cx="3553800" cy="522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Clr>
                <a:schemeClr val="dk1"/>
              </a:buClr>
              <a:buSzPts val="1200"/>
              <a:buFont typeface="Arial"/>
              <a:buNone/>
            </a:pPr>
            <a:r>
              <a:rPr lang="en-US" sz="1300">
                <a:solidFill>
                  <a:srgbClr val="C00000"/>
                </a:solidFill>
              </a:rPr>
              <a:t>D</a:t>
            </a:r>
            <a:r>
              <a:rPr lang="en-US" sz="1300">
                <a:solidFill>
                  <a:srgbClr val="C00000"/>
                </a:solidFill>
              </a:rPr>
              <a:t>emonstrations were held at various events &amp; locations, such as coffee shops,</a:t>
            </a:r>
            <a:endParaRPr sz="1300">
              <a:solidFill>
                <a:srgbClr val="C00000"/>
              </a:solidFill>
            </a:endParaRPr>
          </a:p>
        </p:txBody>
      </p:sp>
      <p:sp>
        <p:nvSpPr>
          <p:cNvPr id="247" name="Google Shape;247;p20"/>
          <p:cNvSpPr/>
          <p:nvPr/>
        </p:nvSpPr>
        <p:spPr>
          <a:xfrm>
            <a:off x="1345045" y="1306429"/>
            <a:ext cx="446400" cy="403500"/>
          </a:xfrm>
          <a:prstGeom prst="roundRect">
            <a:avLst>
              <a:gd fmla="val 6804" name="adj"/>
            </a:avLst>
          </a:prstGeom>
          <a:gradFill>
            <a:gsLst>
              <a:gs pos="0">
                <a:srgbClr val="150029"/>
              </a:gs>
              <a:gs pos="52999">
                <a:srgbClr val="8A1AC9"/>
              </a:gs>
              <a:gs pos="100000">
                <a:srgbClr val="150029"/>
              </a:gs>
            </a:gsLst>
            <a:lin ang="10800025"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a:t>
            </a:r>
            <a:r>
              <a:rPr b="1" lang="en-US" sz="1800">
                <a:solidFill>
                  <a:schemeClr val="lt1"/>
                </a:solidFill>
              </a:rPr>
              <a:t>4</a:t>
            </a:r>
            <a:endParaRPr b="0" i="0" sz="1400" u="none" cap="none" strike="noStrike">
              <a:solidFill>
                <a:srgbClr val="000000"/>
              </a:solidFill>
              <a:latin typeface="Arial"/>
              <a:ea typeface="Arial"/>
              <a:cs typeface="Arial"/>
              <a:sym typeface="Arial"/>
            </a:endParaRPr>
          </a:p>
        </p:txBody>
      </p:sp>
      <p:sp>
        <p:nvSpPr>
          <p:cNvPr id="248" name="Google Shape;248;p20"/>
          <p:cNvSpPr/>
          <p:nvPr/>
        </p:nvSpPr>
        <p:spPr>
          <a:xfrm>
            <a:off x="4983900" y="1300098"/>
            <a:ext cx="446400" cy="403500"/>
          </a:xfrm>
          <a:prstGeom prst="roundRect">
            <a:avLst>
              <a:gd fmla="val 6804" name="adj"/>
            </a:avLst>
          </a:prstGeom>
          <a:gradFill>
            <a:gsLst>
              <a:gs pos="0">
                <a:srgbClr val="150029"/>
              </a:gs>
              <a:gs pos="52999">
                <a:srgbClr val="8A1AC9"/>
              </a:gs>
              <a:gs pos="100000">
                <a:srgbClr val="150029"/>
              </a:gs>
            </a:gsLst>
            <a:lin ang="10800025"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chemeClr val="lt1"/>
                </a:solidFill>
              </a:rPr>
              <a:t>5</a:t>
            </a:r>
            <a:endParaRPr b="0" i="0" sz="1400" u="none" cap="none" strike="noStrike">
              <a:solidFill>
                <a:srgbClr val="000000"/>
              </a:solidFill>
              <a:latin typeface="Arial"/>
              <a:ea typeface="Arial"/>
              <a:cs typeface="Arial"/>
              <a:sym typeface="Arial"/>
            </a:endParaRPr>
          </a:p>
        </p:txBody>
      </p:sp>
      <p:sp>
        <p:nvSpPr>
          <p:cNvPr id="249" name="Google Shape;249;p20"/>
          <p:cNvSpPr/>
          <p:nvPr/>
        </p:nvSpPr>
        <p:spPr>
          <a:xfrm>
            <a:off x="8622755" y="1304959"/>
            <a:ext cx="446400" cy="403500"/>
          </a:xfrm>
          <a:prstGeom prst="roundRect">
            <a:avLst>
              <a:gd fmla="val 6804" name="adj"/>
            </a:avLst>
          </a:prstGeom>
          <a:gradFill>
            <a:gsLst>
              <a:gs pos="0">
                <a:srgbClr val="150029"/>
              </a:gs>
              <a:gs pos="52999">
                <a:srgbClr val="8A1AC9"/>
              </a:gs>
              <a:gs pos="100000">
                <a:srgbClr val="150029"/>
              </a:gs>
            </a:gsLst>
            <a:lin ang="10800025"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chemeClr val="lt1"/>
                </a:solidFill>
              </a:rPr>
              <a:t>6</a:t>
            </a:r>
            <a:endParaRPr b="0" i="0" sz="1400" u="none" cap="none" strike="noStrike">
              <a:solidFill>
                <a:srgbClr val="000000"/>
              </a:solidFill>
              <a:latin typeface="Arial"/>
              <a:ea typeface="Arial"/>
              <a:cs typeface="Arial"/>
              <a:sym typeface="Arial"/>
            </a:endParaRPr>
          </a:p>
        </p:txBody>
      </p:sp>
      <p:sp>
        <p:nvSpPr>
          <p:cNvPr id="250" name="Google Shape;250;p20"/>
          <p:cNvSpPr txBox="1"/>
          <p:nvPr/>
        </p:nvSpPr>
        <p:spPr>
          <a:xfrm>
            <a:off x="8958805" y="29506"/>
            <a:ext cx="3315300" cy="307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0"/>
          <p:cNvSpPr txBox="1"/>
          <p:nvPr/>
        </p:nvSpPr>
        <p:spPr>
          <a:xfrm>
            <a:off x="1384012" y="4061202"/>
            <a:ext cx="34752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600"/>
              <a:buFont typeface="Arial"/>
              <a:buNone/>
            </a:pPr>
            <a:r>
              <a:rPr lang="en-US" sz="1300">
                <a:solidFill>
                  <a:srgbClr val="FF983A"/>
                </a:solidFill>
              </a:rPr>
              <a:t>G</a:t>
            </a:r>
            <a:r>
              <a:rPr lang="en-US" sz="1300">
                <a:solidFill>
                  <a:srgbClr val="FF983A"/>
                </a:solidFill>
              </a:rPr>
              <a:t>enerated over 100,000 articles in the media</a:t>
            </a:r>
            <a:endParaRPr sz="1300">
              <a:solidFill>
                <a:schemeClr val="dk1"/>
              </a:solidFill>
            </a:endParaRPr>
          </a:p>
          <a:p>
            <a:pPr indent="0" lvl="0" marL="0" marR="0" rtl="0" algn="l">
              <a:lnSpc>
                <a:spcPct val="115000"/>
              </a:lnSpc>
              <a:spcBef>
                <a:spcPts val="1200"/>
              </a:spcBef>
              <a:spcAft>
                <a:spcPts val="1200"/>
              </a:spcAft>
              <a:buClr>
                <a:srgbClr val="000000"/>
              </a:buClr>
              <a:buSzPts val="1200"/>
              <a:buFont typeface="Arial"/>
              <a:buNone/>
            </a:pPr>
            <a:r>
              <a:t/>
            </a:r>
            <a:endParaRPr sz="1200">
              <a:solidFill>
                <a:srgbClr val="FF983A"/>
              </a:solidFill>
            </a:endParaRPr>
          </a:p>
        </p:txBody>
      </p:sp>
      <p:sp>
        <p:nvSpPr>
          <p:cNvPr id="252" name="Google Shape;252;p20"/>
          <p:cNvSpPr txBox="1"/>
          <p:nvPr/>
        </p:nvSpPr>
        <p:spPr>
          <a:xfrm>
            <a:off x="1353850" y="4895828"/>
            <a:ext cx="3475200" cy="752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200"/>
              <a:buFont typeface="Arial"/>
              <a:buNone/>
            </a:pPr>
            <a:r>
              <a:rPr lang="en-US" sz="1300">
                <a:solidFill>
                  <a:srgbClr val="008F00"/>
                </a:solidFill>
              </a:rPr>
              <a:t>G</a:t>
            </a:r>
            <a:r>
              <a:rPr lang="en-US" sz="1300">
                <a:solidFill>
                  <a:srgbClr val="008F00"/>
                </a:solidFill>
              </a:rPr>
              <a:t>ained a lot of media attention. </a:t>
            </a:r>
            <a:endParaRPr sz="1300">
              <a:solidFill>
                <a:srgbClr val="008F00"/>
              </a:solidFill>
            </a:endParaRPr>
          </a:p>
          <a:p>
            <a:pPr indent="0" lvl="0" marL="0" rtl="0" algn="l">
              <a:lnSpc>
                <a:spcPct val="115000"/>
              </a:lnSpc>
              <a:spcBef>
                <a:spcPts val="0"/>
              </a:spcBef>
              <a:spcAft>
                <a:spcPts val="0"/>
              </a:spcAft>
              <a:buClr>
                <a:schemeClr val="dk1"/>
              </a:buClr>
              <a:buSzPts val="1200"/>
              <a:buFont typeface="Arial"/>
              <a:buNone/>
            </a:pPr>
            <a:r>
              <a:t/>
            </a:r>
            <a:endParaRPr sz="1300">
              <a:solidFill>
                <a:srgbClr val="008F00"/>
              </a:solidFill>
            </a:endParaRPr>
          </a:p>
          <a:p>
            <a:pPr indent="0" lvl="0" marL="0" rtl="0" algn="l">
              <a:lnSpc>
                <a:spcPct val="115000"/>
              </a:lnSpc>
              <a:spcBef>
                <a:spcPts val="0"/>
              </a:spcBef>
              <a:spcAft>
                <a:spcPts val="0"/>
              </a:spcAft>
              <a:buClr>
                <a:schemeClr val="dk1"/>
              </a:buClr>
              <a:buSzPts val="1200"/>
              <a:buFont typeface="Arial"/>
              <a:buNone/>
            </a:pPr>
            <a:r>
              <a:rPr lang="en-US" sz="1300">
                <a:solidFill>
                  <a:srgbClr val="008F00"/>
                </a:solidFill>
              </a:rPr>
              <a:t>YouTube channel had over 34 million views.</a:t>
            </a:r>
            <a:endParaRPr b="0" i="0" sz="1200" u="none" cap="none" strike="noStrike">
              <a:solidFill>
                <a:srgbClr val="008F00"/>
              </a:solidFill>
              <a:latin typeface="Arial"/>
              <a:ea typeface="Arial"/>
              <a:cs typeface="Arial"/>
              <a:sym typeface="Arial"/>
            </a:endParaRPr>
          </a:p>
        </p:txBody>
      </p:sp>
      <p:sp>
        <p:nvSpPr>
          <p:cNvPr id="253" name="Google Shape;253;p20"/>
          <p:cNvSpPr txBox="1"/>
          <p:nvPr/>
        </p:nvSpPr>
        <p:spPr>
          <a:xfrm>
            <a:off x="5014857" y="3859774"/>
            <a:ext cx="3484800" cy="1343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200"/>
              <a:buFont typeface="Arial"/>
              <a:buNone/>
            </a:pPr>
            <a:r>
              <a:rPr lang="en-US" sz="1300">
                <a:solidFill>
                  <a:srgbClr val="FF983A"/>
                </a:solidFill>
              </a:rPr>
              <a:t>Luxottica partnership reportedly costed Google over $300 million. </a:t>
            </a:r>
            <a:endParaRPr sz="1300">
              <a:solidFill>
                <a:srgbClr val="FF983A"/>
              </a:solidFill>
            </a:endParaRPr>
          </a:p>
          <a:p>
            <a:pPr indent="0" lvl="0" marL="0" rtl="0" algn="l">
              <a:spcBef>
                <a:spcPts val="0"/>
              </a:spcBef>
              <a:spcAft>
                <a:spcPts val="0"/>
              </a:spcAft>
              <a:buClr>
                <a:schemeClr val="dk1"/>
              </a:buClr>
              <a:buSzPts val="1200"/>
              <a:buFont typeface="Arial"/>
              <a:buNone/>
            </a:pPr>
            <a:r>
              <a:rPr lang="en-US" sz="1300">
                <a:solidFill>
                  <a:srgbClr val="FF983A"/>
                </a:solidFill>
              </a:rPr>
              <a:t>Ray-ban, TAG Heuer and Intel got involved.</a:t>
            </a:r>
            <a:endParaRPr sz="1500">
              <a:solidFill>
                <a:schemeClr val="dk1"/>
              </a:solidFill>
              <a:latin typeface="Calibri"/>
              <a:ea typeface="Calibri"/>
              <a:cs typeface="Calibri"/>
              <a:sym typeface="Calibri"/>
            </a:endParaRPr>
          </a:p>
          <a:p>
            <a:pPr indent="0" lvl="0" marL="0" marR="0" rtl="0" algn="l">
              <a:lnSpc>
                <a:spcPct val="115000"/>
              </a:lnSpc>
              <a:spcBef>
                <a:spcPts val="1500"/>
              </a:spcBef>
              <a:spcAft>
                <a:spcPts val="0"/>
              </a:spcAft>
              <a:buClr>
                <a:srgbClr val="000000"/>
              </a:buClr>
              <a:buSzPts val="1200"/>
              <a:buFont typeface="Arial"/>
              <a:buNone/>
            </a:pPr>
            <a:r>
              <a:t/>
            </a:r>
            <a:endParaRPr sz="1200">
              <a:solidFill>
                <a:srgbClr val="FF983A"/>
              </a:solidFil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983A"/>
              </a:solidFill>
              <a:latin typeface="Arial"/>
              <a:ea typeface="Arial"/>
              <a:cs typeface="Arial"/>
              <a:sym typeface="Arial"/>
            </a:endParaRPr>
          </a:p>
        </p:txBody>
      </p:sp>
      <p:sp>
        <p:nvSpPr>
          <p:cNvPr id="254" name="Google Shape;254;p20"/>
          <p:cNvSpPr txBox="1"/>
          <p:nvPr/>
        </p:nvSpPr>
        <p:spPr>
          <a:xfrm>
            <a:off x="4973169" y="4854920"/>
            <a:ext cx="3568200" cy="752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Clr>
                <a:schemeClr val="dk1"/>
              </a:buClr>
              <a:buSzPts val="1200"/>
              <a:buFont typeface="Arial"/>
              <a:buNone/>
            </a:pPr>
            <a:r>
              <a:rPr lang="en-US" sz="1300">
                <a:solidFill>
                  <a:srgbClr val="008F00"/>
                </a:solidFill>
              </a:rPr>
              <a:t>H</a:t>
            </a:r>
            <a:r>
              <a:rPr lang="en-US" sz="1300">
                <a:solidFill>
                  <a:srgbClr val="008F00"/>
                </a:solidFill>
              </a:rPr>
              <a:t>elped to position the product as a fashionable accessory, rather than just a piece of technology</a:t>
            </a:r>
            <a:r>
              <a:rPr lang="en-US" sz="1300">
                <a:solidFill>
                  <a:schemeClr val="dk1"/>
                </a:solidFill>
              </a:rPr>
              <a:t>.</a:t>
            </a:r>
            <a:endParaRPr b="0" i="0" sz="1200" u="none" cap="none" strike="noStrike">
              <a:solidFill>
                <a:srgbClr val="008F00"/>
              </a:solidFill>
              <a:latin typeface="Arial"/>
              <a:ea typeface="Arial"/>
              <a:cs typeface="Arial"/>
              <a:sym typeface="Arial"/>
            </a:endParaRPr>
          </a:p>
        </p:txBody>
      </p:sp>
      <p:sp>
        <p:nvSpPr>
          <p:cNvPr id="255" name="Google Shape;255;p20"/>
          <p:cNvSpPr txBox="1"/>
          <p:nvPr/>
        </p:nvSpPr>
        <p:spPr>
          <a:xfrm>
            <a:off x="8616759" y="3886126"/>
            <a:ext cx="3485400" cy="1649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200"/>
              <a:buFont typeface="Arial"/>
              <a:buNone/>
            </a:pPr>
            <a:r>
              <a:rPr lang="en-US" sz="1300">
                <a:solidFill>
                  <a:srgbClr val="FF983A"/>
                </a:solidFill>
              </a:rPr>
              <a:t>I</a:t>
            </a:r>
            <a:r>
              <a:rPr lang="en-US" sz="1300">
                <a:solidFill>
                  <a:srgbClr val="FF983A"/>
                </a:solidFill>
              </a:rPr>
              <a:t>nvested heavily in Glass Guides program, with reports suggesting that each Guide costed Google over $100,000/ year.</a:t>
            </a:r>
            <a:endParaRPr sz="1300">
              <a:solidFill>
                <a:srgbClr val="D1D5DB"/>
              </a:solidFill>
              <a:highlight>
                <a:srgbClr val="444654"/>
              </a:highlight>
              <a:latin typeface="Roboto"/>
              <a:ea typeface="Roboto"/>
              <a:cs typeface="Roboto"/>
              <a:sym typeface="Roboto"/>
            </a:endParaRPr>
          </a:p>
          <a:p>
            <a:pPr indent="0" lvl="0" marL="0" marR="0" rtl="0" algn="l">
              <a:lnSpc>
                <a:spcPct val="115000"/>
              </a:lnSpc>
              <a:spcBef>
                <a:spcPts val="1500"/>
              </a:spcBef>
              <a:spcAft>
                <a:spcPts val="0"/>
              </a:spcAft>
              <a:buClr>
                <a:srgbClr val="000000"/>
              </a:buClr>
              <a:buSzPts val="1200"/>
              <a:buFont typeface="Arial"/>
              <a:buNone/>
            </a:pPr>
            <a:r>
              <a:t/>
            </a:r>
            <a:endParaRPr sz="1200">
              <a:solidFill>
                <a:srgbClr val="FF983A"/>
              </a:solidFil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8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0"/>
          <p:cNvSpPr txBox="1"/>
          <p:nvPr/>
        </p:nvSpPr>
        <p:spPr>
          <a:xfrm>
            <a:off x="1791384" y="1326775"/>
            <a:ext cx="2250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lang="en-US" sz="1800">
                <a:solidFill>
                  <a:schemeClr val="dk1"/>
                </a:solidFill>
              </a:rPr>
              <a:t>MEDIA	</a:t>
            </a:r>
            <a:endParaRPr b="0" i="0" sz="1800" u="none" cap="none" strike="noStrike">
              <a:solidFill>
                <a:schemeClr val="dk1"/>
              </a:solidFill>
              <a:latin typeface="Arial"/>
              <a:ea typeface="Arial"/>
              <a:cs typeface="Arial"/>
              <a:sym typeface="Arial"/>
            </a:endParaRPr>
          </a:p>
        </p:txBody>
      </p:sp>
      <p:sp>
        <p:nvSpPr>
          <p:cNvPr id="257" name="Google Shape;257;p20"/>
          <p:cNvSpPr txBox="1"/>
          <p:nvPr/>
        </p:nvSpPr>
        <p:spPr>
          <a:xfrm>
            <a:off x="5430249" y="1331654"/>
            <a:ext cx="1879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lang="en-US" sz="1800">
                <a:solidFill>
                  <a:schemeClr val="dk1"/>
                </a:solidFill>
              </a:rPr>
              <a:t>PARTNERSHIP</a:t>
            </a:r>
            <a:endParaRPr b="0" i="0" sz="1800" u="none" cap="none" strike="noStrike">
              <a:solidFill>
                <a:schemeClr val="dk1"/>
              </a:solidFill>
              <a:latin typeface="Arial"/>
              <a:ea typeface="Arial"/>
              <a:cs typeface="Arial"/>
              <a:sym typeface="Arial"/>
            </a:endParaRPr>
          </a:p>
        </p:txBody>
      </p:sp>
      <p:sp>
        <p:nvSpPr>
          <p:cNvPr id="258" name="Google Shape;258;p20"/>
          <p:cNvSpPr txBox="1"/>
          <p:nvPr/>
        </p:nvSpPr>
        <p:spPr>
          <a:xfrm>
            <a:off x="8616925" y="4910649"/>
            <a:ext cx="3588600" cy="522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200"/>
              <a:buFont typeface="Arial"/>
              <a:buNone/>
            </a:pPr>
            <a:r>
              <a:rPr lang="en-US" sz="1300">
                <a:solidFill>
                  <a:srgbClr val="008F00"/>
                </a:solidFill>
              </a:rPr>
              <a:t>H</a:t>
            </a:r>
            <a:r>
              <a:rPr lang="en-US" sz="1300">
                <a:solidFill>
                  <a:srgbClr val="008F00"/>
                </a:solidFill>
              </a:rPr>
              <a:t>elped to position Google Glass as a cutting-edge, futuristic device.</a:t>
            </a:r>
            <a:endParaRPr sz="1200">
              <a:solidFill>
                <a:srgbClr val="008F00"/>
              </a:solidFill>
            </a:endParaRPr>
          </a:p>
        </p:txBody>
      </p:sp>
      <p:sp>
        <p:nvSpPr>
          <p:cNvPr id="259" name="Google Shape;259;p20"/>
          <p:cNvSpPr txBox="1"/>
          <p:nvPr/>
        </p:nvSpPr>
        <p:spPr>
          <a:xfrm>
            <a:off x="9069119" y="1324150"/>
            <a:ext cx="300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lang="en-US" sz="1800">
                <a:solidFill>
                  <a:schemeClr val="dk1"/>
                </a:solidFill>
              </a:rPr>
              <a:t>DEMONSTRATION</a:t>
            </a:r>
            <a:endParaRPr b="0" i="0" sz="1800" u="none" cap="none" strike="noStrike">
              <a:solidFill>
                <a:schemeClr val="dk1"/>
              </a:solidFill>
              <a:latin typeface="Arial"/>
              <a:ea typeface="Arial"/>
              <a:cs typeface="Arial"/>
              <a:sym typeface="Arial"/>
            </a:endParaRPr>
          </a:p>
        </p:txBody>
      </p:sp>
      <p:sp>
        <p:nvSpPr>
          <p:cNvPr id="260" name="Google Shape;260;p20"/>
          <p:cNvSpPr txBox="1"/>
          <p:nvPr/>
        </p:nvSpPr>
        <p:spPr>
          <a:xfrm>
            <a:off x="5017882" y="2129200"/>
            <a:ext cx="3563400" cy="7680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1600">
                <a:solidFill>
                  <a:schemeClr val="lt1"/>
                </a:solidFill>
              </a:rPr>
              <a:t>Partnering for new designs and Glass-specific applications</a:t>
            </a:r>
            <a:endParaRPr sz="1600">
              <a:solidFill>
                <a:schemeClr val="lt1"/>
              </a:solidFill>
            </a:endParaRPr>
          </a:p>
        </p:txBody>
      </p:sp>
      <p:sp>
        <p:nvSpPr>
          <p:cNvPr id="261" name="Google Shape;261;p20"/>
          <p:cNvSpPr txBox="1"/>
          <p:nvPr/>
        </p:nvSpPr>
        <p:spPr>
          <a:xfrm>
            <a:off x="8656187" y="2130753"/>
            <a:ext cx="3485400" cy="7863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100"/>
              <a:buFont typeface="Arial"/>
              <a:buNone/>
            </a:pPr>
            <a:r>
              <a:t/>
            </a:r>
            <a:endParaRPr sz="1600">
              <a:solidFill>
                <a:schemeClr val="lt1"/>
              </a:solidFill>
            </a:endParaRPr>
          </a:p>
        </p:txBody>
      </p:sp>
      <p:sp>
        <p:nvSpPr>
          <p:cNvPr id="262" name="Google Shape;262;p20"/>
          <p:cNvSpPr txBox="1"/>
          <p:nvPr/>
        </p:nvSpPr>
        <p:spPr>
          <a:xfrm>
            <a:off x="8622163" y="2212950"/>
            <a:ext cx="3475200" cy="6219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chemeClr val="dk1"/>
              </a:buClr>
              <a:buSzPts val="1100"/>
              <a:buFont typeface="Arial"/>
              <a:buNone/>
            </a:pPr>
            <a:r>
              <a:rPr lang="en-US" sz="1600">
                <a:solidFill>
                  <a:schemeClr val="lt1"/>
                </a:solidFill>
              </a:rPr>
              <a:t>Creating "Glass Guides" for live  demonstrations of Google Glass</a:t>
            </a:r>
            <a:endParaRPr sz="1600">
              <a:solidFill>
                <a:schemeClr val="lt1"/>
              </a:solidFill>
            </a:endParaRPr>
          </a:p>
        </p:txBody>
      </p:sp>
      <p:cxnSp>
        <p:nvCxnSpPr>
          <p:cNvPr id="263" name="Google Shape;263;p20"/>
          <p:cNvCxnSpPr/>
          <p:nvPr/>
        </p:nvCxnSpPr>
        <p:spPr>
          <a:xfrm>
            <a:off x="1400850" y="4659750"/>
            <a:ext cx="10830900" cy="0"/>
          </a:xfrm>
          <a:prstGeom prst="straightConnector1">
            <a:avLst/>
          </a:prstGeom>
          <a:noFill/>
          <a:ln cap="flat" cmpd="sng" w="12700">
            <a:solidFill>
              <a:srgbClr val="7F7F7F">
                <a:alpha val="27450"/>
              </a:srgbClr>
            </a:solidFill>
            <a:prstDash val="solid"/>
            <a:miter lim="800000"/>
            <a:headEnd len="sm" w="sm" type="none"/>
            <a:tailEnd len="sm" w="sm" type="none"/>
          </a:ln>
        </p:spPr>
      </p:cxnSp>
      <p:cxnSp>
        <p:nvCxnSpPr>
          <p:cNvPr id="264" name="Google Shape;264;p20"/>
          <p:cNvCxnSpPr/>
          <p:nvPr/>
        </p:nvCxnSpPr>
        <p:spPr>
          <a:xfrm>
            <a:off x="1384200" y="5775373"/>
            <a:ext cx="10830900" cy="0"/>
          </a:xfrm>
          <a:prstGeom prst="straightConnector1">
            <a:avLst/>
          </a:prstGeom>
          <a:noFill/>
          <a:ln cap="flat" cmpd="sng" w="12700">
            <a:solidFill>
              <a:srgbClr val="7F7F7F">
                <a:alpha val="27450"/>
              </a:srgbClr>
            </a:solidFill>
            <a:prstDash val="solid"/>
            <a:miter lim="800000"/>
            <a:headEnd len="sm" w="sm" type="none"/>
            <a:tailEnd len="sm" w="sm" type="none"/>
          </a:ln>
        </p:spPr>
      </p:cxnSp>
      <p:cxnSp>
        <p:nvCxnSpPr>
          <p:cNvPr id="265" name="Google Shape;265;p20"/>
          <p:cNvCxnSpPr/>
          <p:nvPr/>
        </p:nvCxnSpPr>
        <p:spPr>
          <a:xfrm flipH="1" rot="10800000">
            <a:off x="4931475" y="2135025"/>
            <a:ext cx="5400" cy="3613200"/>
          </a:xfrm>
          <a:prstGeom prst="straightConnector1">
            <a:avLst/>
          </a:prstGeom>
          <a:noFill/>
          <a:ln cap="flat" cmpd="sng" w="9525">
            <a:solidFill>
              <a:srgbClr val="7F7F7F">
                <a:alpha val="66270"/>
              </a:srgbClr>
            </a:solidFill>
            <a:prstDash val="solid"/>
            <a:miter lim="800000"/>
            <a:headEnd len="sm" w="sm" type="none"/>
            <a:tailEnd len="sm" w="sm" type="none"/>
          </a:ln>
        </p:spPr>
      </p:cxnSp>
      <p:cxnSp>
        <p:nvCxnSpPr>
          <p:cNvPr id="266" name="Google Shape;266;p20"/>
          <p:cNvCxnSpPr/>
          <p:nvPr/>
        </p:nvCxnSpPr>
        <p:spPr>
          <a:xfrm flipH="1" rot="10800000">
            <a:off x="8577650" y="2135150"/>
            <a:ext cx="3000" cy="3658800"/>
          </a:xfrm>
          <a:prstGeom prst="straightConnector1">
            <a:avLst/>
          </a:prstGeom>
          <a:noFill/>
          <a:ln cap="flat" cmpd="sng" w="9525">
            <a:solidFill>
              <a:srgbClr val="7F7F7F">
                <a:alpha val="66270"/>
              </a:srgbClr>
            </a:solidFill>
            <a:prstDash val="solid"/>
            <a:miter lim="800000"/>
            <a:headEnd len="sm" w="sm" type="none"/>
            <a:tailEnd len="sm" w="sm" type="none"/>
          </a:ln>
        </p:spPr>
      </p:cxnSp>
      <p:sp>
        <p:nvSpPr>
          <p:cNvPr id="267" name="Google Shape;267;p20"/>
          <p:cNvSpPr txBox="1"/>
          <p:nvPr/>
        </p:nvSpPr>
        <p:spPr>
          <a:xfrm>
            <a:off x="5774894" y="6941030"/>
            <a:ext cx="1802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0"/>
          <p:cNvSpPr/>
          <p:nvPr/>
        </p:nvSpPr>
        <p:spPr>
          <a:xfrm rot="5400000">
            <a:off x="-3421197" y="3409125"/>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p20"/>
          <p:cNvSpPr/>
          <p:nvPr/>
        </p:nvSpPr>
        <p:spPr>
          <a:xfrm rot="5400000">
            <a:off x="8717212" y="3409125"/>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 name="Google Shape;270;p20"/>
          <p:cNvSpPr/>
          <p:nvPr/>
        </p:nvSpPr>
        <p:spPr>
          <a:xfrm>
            <a:off x="118327" y="2135104"/>
            <a:ext cx="1091400" cy="3613200"/>
          </a:xfrm>
          <a:prstGeom prst="roundRect">
            <a:avLst>
              <a:gd fmla="val 2364" name="adj"/>
            </a:avLst>
          </a:prstGeom>
          <a:solidFill>
            <a:srgbClr val="EEDA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71" name="Google Shape;271;p20"/>
          <p:cNvSpPr txBox="1"/>
          <p:nvPr/>
        </p:nvSpPr>
        <p:spPr>
          <a:xfrm>
            <a:off x="-55850" y="2937671"/>
            <a:ext cx="13869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US" sz="1500" u="none" cap="none" strike="noStrike">
                <a:solidFill>
                  <a:srgbClr val="7F7F7F"/>
                </a:solidFill>
                <a:latin typeface="Arial"/>
                <a:ea typeface="Arial"/>
                <a:cs typeface="Arial"/>
                <a:sym typeface="Arial"/>
              </a:rPr>
              <a:t>Facts &amp; Figures</a:t>
            </a:r>
            <a:endParaRPr b="0" i="0" sz="13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7F7F7F"/>
              </a:solidFill>
              <a:latin typeface="Arial"/>
              <a:ea typeface="Arial"/>
              <a:cs typeface="Arial"/>
              <a:sym typeface="Arial"/>
            </a:endParaRPr>
          </a:p>
        </p:txBody>
      </p:sp>
      <p:sp>
        <p:nvSpPr>
          <p:cNvPr id="272" name="Google Shape;272;p20"/>
          <p:cNvSpPr txBox="1"/>
          <p:nvPr/>
        </p:nvSpPr>
        <p:spPr>
          <a:xfrm>
            <a:off x="-46918" y="2138727"/>
            <a:ext cx="1386900" cy="74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7F7F7F"/>
                </a:solidFill>
                <a:latin typeface="Arial"/>
                <a:ea typeface="Arial"/>
                <a:cs typeface="Arial"/>
                <a:sym typeface="Arial"/>
              </a:rPr>
              <a:t>Highlights</a:t>
            </a:r>
            <a:endParaRPr b="0" i="0" sz="1300" u="none" cap="none" strike="noStrike">
              <a:solidFill>
                <a:srgbClr val="000000"/>
              </a:solidFill>
              <a:latin typeface="Arial"/>
              <a:ea typeface="Arial"/>
              <a:cs typeface="Arial"/>
              <a:sym typeface="Arial"/>
            </a:endParaRPr>
          </a:p>
        </p:txBody>
      </p:sp>
      <p:cxnSp>
        <p:nvCxnSpPr>
          <p:cNvPr id="273" name="Google Shape;273;p20"/>
          <p:cNvCxnSpPr/>
          <p:nvPr/>
        </p:nvCxnSpPr>
        <p:spPr>
          <a:xfrm rot="10800000">
            <a:off x="150719" y="4658080"/>
            <a:ext cx="1026600" cy="0"/>
          </a:xfrm>
          <a:prstGeom prst="straightConnector1">
            <a:avLst/>
          </a:prstGeom>
          <a:noFill/>
          <a:ln cap="flat" cmpd="sng" w="9525">
            <a:solidFill>
              <a:srgbClr val="7F7F7F">
                <a:alpha val="66270"/>
              </a:srgbClr>
            </a:solidFill>
            <a:prstDash val="solid"/>
            <a:miter lim="800000"/>
            <a:headEnd len="sm" w="sm" type="none"/>
            <a:tailEnd len="sm" w="sm" type="none"/>
          </a:ln>
        </p:spPr>
      </p:cxnSp>
      <p:cxnSp>
        <p:nvCxnSpPr>
          <p:cNvPr id="274" name="Google Shape;274;p20"/>
          <p:cNvCxnSpPr/>
          <p:nvPr/>
        </p:nvCxnSpPr>
        <p:spPr>
          <a:xfrm rot="10800000">
            <a:off x="150719" y="3821928"/>
            <a:ext cx="1026600" cy="0"/>
          </a:xfrm>
          <a:prstGeom prst="straightConnector1">
            <a:avLst/>
          </a:prstGeom>
          <a:noFill/>
          <a:ln cap="flat" cmpd="sng" w="9525">
            <a:solidFill>
              <a:srgbClr val="7F7F7F">
                <a:alpha val="66270"/>
              </a:srgbClr>
            </a:solidFill>
            <a:prstDash val="solid"/>
            <a:miter lim="800000"/>
            <a:headEnd len="sm" w="sm" type="none"/>
            <a:tailEnd len="sm" w="sm" type="none"/>
          </a:ln>
        </p:spPr>
      </p:cxnSp>
      <p:cxnSp>
        <p:nvCxnSpPr>
          <p:cNvPr id="275" name="Google Shape;275;p20"/>
          <p:cNvCxnSpPr/>
          <p:nvPr/>
        </p:nvCxnSpPr>
        <p:spPr>
          <a:xfrm rot="10800000">
            <a:off x="147669" y="2965005"/>
            <a:ext cx="1026600" cy="0"/>
          </a:xfrm>
          <a:prstGeom prst="straightConnector1">
            <a:avLst/>
          </a:prstGeom>
          <a:noFill/>
          <a:ln cap="flat" cmpd="sng" w="9525">
            <a:solidFill>
              <a:srgbClr val="7F7F7F">
                <a:alpha val="66270"/>
              </a:srgbClr>
            </a:solidFill>
            <a:prstDash val="solid"/>
            <a:miter lim="800000"/>
            <a:headEnd len="sm" w="sm" type="none"/>
            <a:tailEnd len="sm" w="sm" type="none"/>
          </a:ln>
        </p:spPr>
      </p:cxnSp>
      <p:sp>
        <p:nvSpPr>
          <p:cNvPr id="276" name="Google Shape;276;p20"/>
          <p:cNvSpPr txBox="1"/>
          <p:nvPr/>
        </p:nvSpPr>
        <p:spPr>
          <a:xfrm flipH="1">
            <a:off x="106564" y="3960368"/>
            <a:ext cx="1071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7F7F7F"/>
                </a:solidFill>
                <a:latin typeface="Arial"/>
                <a:ea typeface="Arial"/>
                <a:cs typeface="Arial"/>
                <a:sym typeface="Arial"/>
              </a:rPr>
              <a:t>Specifics</a:t>
            </a:r>
            <a:endParaRPr b="0" i="0" sz="1300" u="none" cap="none" strike="noStrike">
              <a:solidFill>
                <a:srgbClr val="000000"/>
              </a:solidFill>
              <a:latin typeface="Calibri"/>
              <a:ea typeface="Calibri"/>
              <a:cs typeface="Calibri"/>
              <a:sym typeface="Calibri"/>
            </a:endParaRPr>
          </a:p>
        </p:txBody>
      </p:sp>
      <p:sp>
        <p:nvSpPr>
          <p:cNvPr id="277" name="Google Shape;277;p20"/>
          <p:cNvSpPr txBox="1"/>
          <p:nvPr/>
        </p:nvSpPr>
        <p:spPr>
          <a:xfrm>
            <a:off x="106569" y="4854937"/>
            <a:ext cx="1071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7F7F7F"/>
                </a:solidFill>
                <a:latin typeface="Arial"/>
                <a:ea typeface="Arial"/>
                <a:cs typeface="Arial"/>
                <a:sym typeface="Arial"/>
              </a:rPr>
              <a:t>Impact</a:t>
            </a:r>
            <a:endParaRPr b="0" i="0" sz="1200" u="none" cap="none" strike="noStrike">
              <a:solidFill>
                <a:srgbClr val="000000"/>
              </a:solidFill>
              <a:latin typeface="Calibri"/>
              <a:ea typeface="Calibri"/>
              <a:cs typeface="Calibri"/>
              <a:sym typeface="Calibri"/>
            </a:endParaRPr>
          </a:p>
        </p:txBody>
      </p:sp>
      <p:sp>
        <p:nvSpPr>
          <p:cNvPr id="278" name="Google Shape;278;p2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t>‹#›</a:t>
            </a:fld>
            <a:endParaRPr/>
          </a:p>
        </p:txBody>
      </p:sp>
      <p:sp>
        <p:nvSpPr>
          <p:cNvPr id="279" name="Google Shape;279;p20"/>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0" name="Google Shape;280;p20"/>
          <p:cNvSpPr/>
          <p:nvPr/>
        </p:nvSpPr>
        <p:spPr>
          <a:xfrm>
            <a:off x="0" y="-3723"/>
            <a:ext cx="12192000" cy="9789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Launch Strategies and Other Decisions</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p:nvPr/>
        </p:nvSpPr>
        <p:spPr>
          <a:xfrm>
            <a:off x="57500" y="374850"/>
            <a:ext cx="2717700" cy="6368400"/>
          </a:xfrm>
          <a:prstGeom prst="roundRect">
            <a:avLst>
              <a:gd fmla="val 1382" name="adj"/>
            </a:avLst>
          </a:prstGeom>
          <a:solidFill>
            <a:srgbClr val="EEDA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86" name="Google Shape;286;p21"/>
          <p:cNvSpPr txBox="1"/>
          <p:nvPr/>
        </p:nvSpPr>
        <p:spPr>
          <a:xfrm>
            <a:off x="46200" y="1487675"/>
            <a:ext cx="2798100" cy="1077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IVT : Investment</a:t>
            </a:r>
            <a:endParaRPr b="0" i="0" sz="16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SL : Sales</a:t>
            </a:r>
            <a:endParaRPr b="0" i="0" sz="16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CSAT:Customer Satisfaction</a:t>
            </a:r>
            <a:endParaRPr b="0" i="0" sz="1400" u="none" cap="none" strike="noStrike">
              <a:solidFill>
                <a:schemeClr val="dk1"/>
              </a:solidFill>
              <a:latin typeface="Arial"/>
              <a:ea typeface="Arial"/>
              <a:cs typeface="Arial"/>
              <a:sym typeface="Arial"/>
            </a:endParaRPr>
          </a:p>
        </p:txBody>
      </p:sp>
      <p:sp>
        <p:nvSpPr>
          <p:cNvPr id="287" name="Google Shape;287;p21"/>
          <p:cNvSpPr/>
          <p:nvPr/>
        </p:nvSpPr>
        <p:spPr>
          <a:xfrm>
            <a:off x="0" y="-3726"/>
            <a:ext cx="12192000" cy="814500"/>
          </a:xfrm>
          <a:prstGeom prst="rect">
            <a:avLst/>
          </a:prstGeom>
          <a:gradFill>
            <a:gsLst>
              <a:gs pos="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3000">
                <a:solidFill>
                  <a:schemeClr val="lt1"/>
                </a:solidFill>
              </a:rPr>
              <a:t>Business Outcome of Google Glass</a:t>
            </a:r>
            <a:r>
              <a:rPr b="1" i="0" lang="en-US" sz="3000" u="none" cap="none" strike="noStrike">
                <a:solidFill>
                  <a:schemeClr val="lt1"/>
                </a:solidFill>
                <a:latin typeface="Arial"/>
                <a:ea typeface="Arial"/>
                <a:cs typeface="Arial"/>
                <a:sym typeface="Arial"/>
              </a:rPr>
              <a:t> (Explorer Edition, 2013-15)</a:t>
            </a:r>
            <a:endParaRPr b="0" i="0" sz="3000" u="none" cap="none" strike="noStrike">
              <a:solidFill>
                <a:srgbClr val="000000"/>
              </a:solidFill>
              <a:latin typeface="Arial"/>
              <a:ea typeface="Arial"/>
              <a:cs typeface="Arial"/>
              <a:sym typeface="Arial"/>
            </a:endParaRPr>
          </a:p>
        </p:txBody>
      </p:sp>
      <p:sp>
        <p:nvSpPr>
          <p:cNvPr id="288" name="Google Shape;288;p21"/>
          <p:cNvSpPr/>
          <p:nvPr/>
        </p:nvSpPr>
        <p:spPr>
          <a:xfrm>
            <a:off x="0" y="6793273"/>
            <a:ext cx="12192000" cy="90900"/>
          </a:xfrm>
          <a:prstGeom prst="rect">
            <a:avLst/>
          </a:prstGeom>
          <a:gradFill>
            <a:gsLst>
              <a:gs pos="0">
                <a:srgbClr val="310D5F"/>
              </a:gs>
              <a:gs pos="2000">
                <a:srgbClr val="310D5F"/>
              </a:gs>
              <a:gs pos="33000">
                <a:srgbClr val="613A8C"/>
              </a:gs>
              <a:gs pos="67000">
                <a:srgbClr val="FE4634"/>
              </a:gs>
              <a:gs pos="100000">
                <a:srgbClr val="FEBA3D"/>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9" name="Google Shape;289;p21"/>
          <p:cNvSpPr txBox="1"/>
          <p:nvPr/>
        </p:nvSpPr>
        <p:spPr>
          <a:xfrm>
            <a:off x="91976" y="1022374"/>
            <a:ext cx="1537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8A1AC9"/>
                </a:solidFill>
                <a:latin typeface="Arial"/>
                <a:ea typeface="Arial"/>
                <a:cs typeface="Arial"/>
                <a:sym typeface="Arial"/>
              </a:rPr>
              <a:t>LEGENDS</a:t>
            </a:r>
            <a:endParaRPr b="0" i="0" sz="1400" u="none" cap="none" strike="noStrike">
              <a:solidFill>
                <a:srgbClr val="000000"/>
              </a:solidFill>
              <a:latin typeface="Arial"/>
              <a:ea typeface="Arial"/>
              <a:cs typeface="Arial"/>
              <a:sym typeface="Arial"/>
            </a:endParaRPr>
          </a:p>
        </p:txBody>
      </p:sp>
      <p:cxnSp>
        <p:nvCxnSpPr>
          <p:cNvPr id="290" name="Google Shape;290;p21"/>
          <p:cNvCxnSpPr/>
          <p:nvPr/>
        </p:nvCxnSpPr>
        <p:spPr>
          <a:xfrm flipH="1">
            <a:off x="2835571" y="2655243"/>
            <a:ext cx="9208800" cy="1500"/>
          </a:xfrm>
          <a:prstGeom prst="straightConnector1">
            <a:avLst/>
          </a:prstGeom>
          <a:noFill/>
          <a:ln cap="flat" cmpd="sng" w="9525">
            <a:solidFill>
              <a:srgbClr val="7F7F7F">
                <a:alpha val="66666"/>
              </a:srgbClr>
            </a:solidFill>
            <a:prstDash val="solid"/>
            <a:miter lim="800000"/>
            <a:headEnd len="sm" w="sm" type="none"/>
            <a:tailEnd len="sm" w="sm" type="none"/>
          </a:ln>
        </p:spPr>
      </p:cxnSp>
      <p:sp>
        <p:nvSpPr>
          <p:cNvPr id="291" name="Google Shape;291;p21"/>
          <p:cNvSpPr txBox="1"/>
          <p:nvPr/>
        </p:nvSpPr>
        <p:spPr>
          <a:xfrm>
            <a:off x="7197374" y="2051215"/>
            <a:ext cx="3312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1"/>
          <p:cNvSpPr txBox="1"/>
          <p:nvPr/>
        </p:nvSpPr>
        <p:spPr>
          <a:xfrm>
            <a:off x="3010897" y="810785"/>
            <a:ext cx="3802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BA3D"/>
                </a:solidFill>
                <a:latin typeface="Arial"/>
                <a:ea typeface="Arial"/>
                <a:cs typeface="Arial"/>
                <a:sym typeface="Arial"/>
              </a:rPr>
              <a:t>2013 Metrics</a:t>
            </a:r>
            <a:endParaRPr b="0" i="0" sz="1400" u="none" cap="none" strike="noStrike">
              <a:solidFill>
                <a:srgbClr val="000000"/>
              </a:solidFill>
              <a:latin typeface="Arial"/>
              <a:ea typeface="Arial"/>
              <a:cs typeface="Arial"/>
              <a:sym typeface="Arial"/>
            </a:endParaRPr>
          </a:p>
        </p:txBody>
      </p:sp>
      <p:sp>
        <p:nvSpPr>
          <p:cNvPr id="293" name="Google Shape;293;p21"/>
          <p:cNvSpPr txBox="1"/>
          <p:nvPr/>
        </p:nvSpPr>
        <p:spPr>
          <a:xfrm>
            <a:off x="2873015" y="1460548"/>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CI</a:t>
            </a:r>
            <a:endParaRPr b="0" i="0" sz="1400" u="none" cap="none" strike="noStrike">
              <a:solidFill>
                <a:srgbClr val="000000"/>
              </a:solidFill>
              <a:latin typeface="Arial"/>
              <a:ea typeface="Arial"/>
              <a:cs typeface="Arial"/>
              <a:sym typeface="Arial"/>
            </a:endParaRPr>
          </a:p>
        </p:txBody>
      </p:sp>
      <p:sp>
        <p:nvSpPr>
          <p:cNvPr id="294" name="Google Shape;294;p21"/>
          <p:cNvSpPr txBox="1"/>
          <p:nvPr/>
        </p:nvSpPr>
        <p:spPr>
          <a:xfrm>
            <a:off x="2861546" y="1836958"/>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PL</a:t>
            </a:r>
            <a:endParaRPr b="0" i="0" sz="1400" u="none" cap="none" strike="noStrike">
              <a:solidFill>
                <a:srgbClr val="000000"/>
              </a:solidFill>
              <a:latin typeface="Arial"/>
              <a:ea typeface="Arial"/>
              <a:cs typeface="Arial"/>
              <a:sym typeface="Arial"/>
            </a:endParaRPr>
          </a:p>
        </p:txBody>
      </p:sp>
      <p:sp>
        <p:nvSpPr>
          <p:cNvPr id="295" name="Google Shape;295;p21"/>
          <p:cNvSpPr txBox="1"/>
          <p:nvPr/>
        </p:nvSpPr>
        <p:spPr>
          <a:xfrm>
            <a:off x="2865068" y="2220540"/>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CL</a:t>
            </a:r>
            <a:endParaRPr b="0" i="0" sz="1400" u="none" cap="none" strike="noStrike">
              <a:solidFill>
                <a:srgbClr val="000000"/>
              </a:solidFill>
              <a:latin typeface="Arial"/>
              <a:ea typeface="Arial"/>
              <a:cs typeface="Arial"/>
              <a:sym typeface="Arial"/>
            </a:endParaRPr>
          </a:p>
        </p:txBody>
      </p:sp>
      <p:sp>
        <p:nvSpPr>
          <p:cNvPr id="296" name="Google Shape;296;p21"/>
          <p:cNvSpPr/>
          <p:nvPr/>
        </p:nvSpPr>
        <p:spPr>
          <a:xfrm>
            <a:off x="3917804" y="1276075"/>
            <a:ext cx="6812100" cy="347400"/>
          </a:xfrm>
          <a:prstGeom prst="roundRect">
            <a:avLst>
              <a:gd fmla="val 6804" name="adj"/>
            </a:avLst>
          </a:prstGeom>
          <a:solidFill>
            <a:srgbClr val="FFBA3D"/>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Very High</a:t>
            </a:r>
            <a:endParaRPr b="0" i="0" sz="1400" u="none" cap="none" strike="noStrike">
              <a:solidFill>
                <a:srgbClr val="000000"/>
              </a:solidFill>
              <a:latin typeface="Arial"/>
              <a:ea typeface="Arial"/>
              <a:cs typeface="Arial"/>
              <a:sym typeface="Arial"/>
            </a:endParaRPr>
          </a:p>
        </p:txBody>
      </p:sp>
      <p:sp>
        <p:nvSpPr>
          <p:cNvPr id="297" name="Google Shape;297;p21"/>
          <p:cNvSpPr/>
          <p:nvPr/>
        </p:nvSpPr>
        <p:spPr>
          <a:xfrm>
            <a:off x="3917113" y="2060600"/>
            <a:ext cx="4080300" cy="347400"/>
          </a:xfrm>
          <a:prstGeom prst="roundRect">
            <a:avLst>
              <a:gd fmla="val 6804" name="adj"/>
            </a:avLst>
          </a:prstGeom>
          <a:solidFill>
            <a:srgbClr val="5E378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Medium</a:t>
            </a:r>
            <a:endParaRPr b="0" i="0" sz="1400" u="none" cap="none" strike="noStrike">
              <a:solidFill>
                <a:srgbClr val="000000"/>
              </a:solidFill>
              <a:latin typeface="Arial"/>
              <a:ea typeface="Arial"/>
              <a:cs typeface="Arial"/>
              <a:sym typeface="Arial"/>
            </a:endParaRPr>
          </a:p>
        </p:txBody>
      </p:sp>
      <p:sp>
        <p:nvSpPr>
          <p:cNvPr id="298" name="Google Shape;298;p21"/>
          <p:cNvSpPr/>
          <p:nvPr/>
        </p:nvSpPr>
        <p:spPr>
          <a:xfrm>
            <a:off x="3917808" y="1672275"/>
            <a:ext cx="2056500" cy="340800"/>
          </a:xfrm>
          <a:prstGeom prst="roundRect">
            <a:avLst>
              <a:gd fmla="val 6804" name="adj"/>
            </a:avLst>
          </a:prstGeom>
          <a:solidFill>
            <a:srgbClr val="FE463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Low</a:t>
            </a:r>
            <a:endParaRPr b="0" i="0" sz="1400" u="none" cap="none" strike="noStrike">
              <a:solidFill>
                <a:srgbClr val="000000"/>
              </a:solidFill>
              <a:latin typeface="Arial"/>
              <a:ea typeface="Arial"/>
              <a:cs typeface="Arial"/>
              <a:sym typeface="Arial"/>
            </a:endParaRPr>
          </a:p>
        </p:txBody>
      </p:sp>
      <p:sp>
        <p:nvSpPr>
          <p:cNvPr id="299" name="Google Shape;299;p21"/>
          <p:cNvSpPr/>
          <p:nvPr/>
        </p:nvSpPr>
        <p:spPr>
          <a:xfrm>
            <a:off x="3110071" y="1276083"/>
            <a:ext cx="647100" cy="347400"/>
          </a:xfrm>
          <a:prstGeom prst="roundRect">
            <a:avLst>
              <a:gd fmla="val 6804" name="adj"/>
            </a:avLst>
          </a:prstGeom>
          <a:solidFill>
            <a:srgbClr val="FFBA3D"/>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00" name="Google Shape;300;p21"/>
          <p:cNvSpPr/>
          <p:nvPr/>
        </p:nvSpPr>
        <p:spPr>
          <a:xfrm>
            <a:off x="3106554" y="2060597"/>
            <a:ext cx="647100" cy="347400"/>
          </a:xfrm>
          <a:prstGeom prst="roundRect">
            <a:avLst>
              <a:gd fmla="val 6804" name="adj"/>
            </a:avLst>
          </a:prstGeom>
          <a:solidFill>
            <a:srgbClr val="5E378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01" name="Google Shape;301;p21"/>
          <p:cNvSpPr/>
          <p:nvPr/>
        </p:nvSpPr>
        <p:spPr>
          <a:xfrm>
            <a:off x="3110071" y="1670754"/>
            <a:ext cx="647100" cy="347400"/>
          </a:xfrm>
          <a:prstGeom prst="roundRect">
            <a:avLst>
              <a:gd fmla="val 6804" name="adj"/>
            </a:avLst>
          </a:prstGeom>
          <a:solidFill>
            <a:srgbClr val="FE463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cxnSp>
        <p:nvCxnSpPr>
          <p:cNvPr id="302" name="Google Shape;302;p21"/>
          <p:cNvCxnSpPr/>
          <p:nvPr/>
        </p:nvCxnSpPr>
        <p:spPr>
          <a:xfrm flipH="1">
            <a:off x="3831462" y="1276083"/>
            <a:ext cx="12300" cy="1210800"/>
          </a:xfrm>
          <a:prstGeom prst="straightConnector1">
            <a:avLst/>
          </a:prstGeom>
          <a:noFill/>
          <a:ln cap="flat" cmpd="sng" w="9525">
            <a:solidFill>
              <a:srgbClr val="7F7F7F">
                <a:alpha val="66666"/>
              </a:srgbClr>
            </a:solidFill>
            <a:prstDash val="solid"/>
            <a:miter lim="800000"/>
            <a:headEnd len="sm" w="sm" type="none"/>
            <a:tailEnd len="sm" w="sm" type="none"/>
          </a:ln>
        </p:spPr>
      </p:cxnSp>
      <p:sp>
        <p:nvSpPr>
          <p:cNvPr id="303" name="Google Shape;303;p21"/>
          <p:cNvSpPr txBox="1"/>
          <p:nvPr/>
        </p:nvSpPr>
        <p:spPr>
          <a:xfrm>
            <a:off x="2919326" y="1276083"/>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IVT</a:t>
            </a:r>
            <a:endParaRPr b="0" i="0" sz="1400" u="none" cap="none" strike="noStrike">
              <a:solidFill>
                <a:srgbClr val="000000"/>
              </a:solidFill>
              <a:latin typeface="Arial"/>
              <a:ea typeface="Arial"/>
              <a:cs typeface="Arial"/>
              <a:sym typeface="Arial"/>
            </a:endParaRPr>
          </a:p>
        </p:txBody>
      </p:sp>
      <p:sp>
        <p:nvSpPr>
          <p:cNvPr id="304" name="Google Shape;304;p21"/>
          <p:cNvSpPr txBox="1"/>
          <p:nvPr/>
        </p:nvSpPr>
        <p:spPr>
          <a:xfrm>
            <a:off x="2919324" y="1680443"/>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SL</a:t>
            </a:r>
            <a:endParaRPr b="0" i="0" sz="1400" u="none" cap="none" strike="noStrike">
              <a:solidFill>
                <a:srgbClr val="000000"/>
              </a:solidFill>
              <a:latin typeface="Arial"/>
              <a:ea typeface="Arial"/>
              <a:cs typeface="Arial"/>
              <a:sym typeface="Arial"/>
            </a:endParaRPr>
          </a:p>
        </p:txBody>
      </p:sp>
      <p:sp>
        <p:nvSpPr>
          <p:cNvPr id="305" name="Google Shape;305;p21"/>
          <p:cNvSpPr txBox="1"/>
          <p:nvPr/>
        </p:nvSpPr>
        <p:spPr>
          <a:xfrm>
            <a:off x="2907857" y="2071392"/>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CSAT</a:t>
            </a:r>
            <a:endParaRPr b="0" i="0" sz="1400" u="none" cap="none" strike="noStrike">
              <a:solidFill>
                <a:srgbClr val="000000"/>
              </a:solidFill>
              <a:latin typeface="Arial"/>
              <a:ea typeface="Arial"/>
              <a:cs typeface="Arial"/>
              <a:sym typeface="Arial"/>
            </a:endParaRPr>
          </a:p>
        </p:txBody>
      </p:sp>
      <p:pic>
        <p:nvPicPr>
          <p:cNvPr id="306" name="Google Shape;306;p21"/>
          <p:cNvPicPr preferRelativeResize="0"/>
          <p:nvPr/>
        </p:nvPicPr>
        <p:blipFill rotWithShape="1">
          <a:blip r:embed="rId3">
            <a:alphaModFix/>
          </a:blip>
          <a:srcRect b="1652" l="0" r="0" t="1652"/>
          <a:stretch/>
        </p:blipFill>
        <p:spPr>
          <a:xfrm>
            <a:off x="153650" y="2866325"/>
            <a:ext cx="2459100" cy="2235550"/>
          </a:xfrm>
          <a:prstGeom prst="rect">
            <a:avLst/>
          </a:prstGeom>
          <a:noFill/>
          <a:ln cap="flat" cmpd="sng" w="9525">
            <a:solidFill>
              <a:srgbClr val="7F7F7F">
                <a:alpha val="66666"/>
              </a:srgbClr>
            </a:solidFill>
            <a:prstDash val="solid"/>
            <a:round/>
            <a:headEnd len="sm" w="sm" type="none"/>
            <a:tailEnd len="sm" w="sm" type="none"/>
          </a:ln>
          <a:effectLst>
            <a:outerShdw blurRad="50800" rotWithShape="0" algn="tl" dir="2700000" dist="38100">
              <a:srgbClr val="000000">
                <a:alpha val="40000"/>
              </a:srgbClr>
            </a:outerShdw>
          </a:effectLst>
        </p:spPr>
      </p:pic>
      <p:sp>
        <p:nvSpPr>
          <p:cNvPr id="307" name="Google Shape;307;p21"/>
          <p:cNvSpPr/>
          <p:nvPr/>
        </p:nvSpPr>
        <p:spPr>
          <a:xfrm rot="5400000">
            <a:off x="-3432772" y="3421200"/>
            <a:ext cx="6888000" cy="45600"/>
          </a:xfrm>
          <a:prstGeom prst="rect">
            <a:avLst/>
          </a:prstGeom>
          <a:solidFill>
            <a:srgbClr val="FFBA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p21"/>
          <p:cNvSpPr/>
          <p:nvPr/>
        </p:nvSpPr>
        <p:spPr>
          <a:xfrm rot="5400000">
            <a:off x="8728525" y="3421200"/>
            <a:ext cx="6888000" cy="45600"/>
          </a:xfrm>
          <a:prstGeom prst="rect">
            <a:avLst/>
          </a:prstGeom>
          <a:solidFill>
            <a:srgbClr val="310C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09" name="Google Shape;309;p21"/>
          <p:cNvCxnSpPr/>
          <p:nvPr/>
        </p:nvCxnSpPr>
        <p:spPr>
          <a:xfrm flipH="1">
            <a:off x="2920921" y="4517817"/>
            <a:ext cx="9208800" cy="1500"/>
          </a:xfrm>
          <a:prstGeom prst="straightConnector1">
            <a:avLst/>
          </a:prstGeom>
          <a:noFill/>
          <a:ln cap="flat" cmpd="sng" w="9525">
            <a:solidFill>
              <a:srgbClr val="7F7F7F">
                <a:alpha val="66666"/>
              </a:srgbClr>
            </a:solidFill>
            <a:prstDash val="solid"/>
            <a:miter lim="800000"/>
            <a:headEnd len="sm" w="sm" type="none"/>
            <a:tailEnd len="sm" w="sm" type="none"/>
          </a:ln>
        </p:spPr>
      </p:cxnSp>
      <p:sp>
        <p:nvSpPr>
          <p:cNvPr id="310" name="Google Shape;310;p21"/>
          <p:cNvSpPr txBox="1"/>
          <p:nvPr/>
        </p:nvSpPr>
        <p:spPr>
          <a:xfrm>
            <a:off x="7275325" y="2835175"/>
            <a:ext cx="4783200" cy="2892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nvGrpSpPr>
          <p:cNvPr id="311" name="Google Shape;311;p21"/>
          <p:cNvGrpSpPr/>
          <p:nvPr/>
        </p:nvGrpSpPr>
        <p:grpSpPr>
          <a:xfrm>
            <a:off x="2795209" y="2734134"/>
            <a:ext cx="6719064" cy="1708468"/>
            <a:chOff x="2641584" y="379272"/>
            <a:chExt cx="6719064" cy="1708468"/>
          </a:xfrm>
        </p:grpSpPr>
        <p:sp>
          <p:nvSpPr>
            <p:cNvPr id="312" name="Google Shape;312;p21"/>
            <p:cNvSpPr txBox="1"/>
            <p:nvPr/>
          </p:nvSpPr>
          <p:spPr>
            <a:xfrm>
              <a:off x="2998235" y="379272"/>
              <a:ext cx="3802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BA3D"/>
                  </a:solidFill>
                  <a:latin typeface="Arial"/>
                  <a:ea typeface="Arial"/>
                  <a:cs typeface="Arial"/>
                  <a:sym typeface="Arial"/>
                </a:rPr>
                <a:t>2014 Metrics</a:t>
              </a:r>
              <a:endParaRPr b="0" i="0" sz="1400" u="none" cap="none" strike="noStrike">
                <a:solidFill>
                  <a:srgbClr val="000000"/>
                </a:solidFill>
                <a:latin typeface="Arial"/>
                <a:ea typeface="Arial"/>
                <a:cs typeface="Arial"/>
                <a:sym typeface="Arial"/>
              </a:endParaRPr>
            </a:p>
          </p:txBody>
        </p:sp>
        <p:grpSp>
          <p:nvGrpSpPr>
            <p:cNvPr id="313" name="Google Shape;313;p21"/>
            <p:cNvGrpSpPr/>
            <p:nvPr/>
          </p:nvGrpSpPr>
          <p:grpSpPr>
            <a:xfrm>
              <a:off x="2641584" y="804583"/>
              <a:ext cx="6719064" cy="1283157"/>
              <a:chOff x="2632409" y="1284133"/>
              <a:chExt cx="6719064" cy="1283157"/>
            </a:xfrm>
          </p:grpSpPr>
          <p:sp>
            <p:nvSpPr>
              <p:cNvPr id="314" name="Google Shape;314;p21"/>
              <p:cNvSpPr txBox="1"/>
              <p:nvPr/>
            </p:nvSpPr>
            <p:spPr>
              <a:xfrm>
                <a:off x="2643877" y="1468598"/>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CI</a:t>
                </a:r>
                <a:endParaRPr b="0" i="0" sz="1400" u="none" cap="none" strike="noStrike">
                  <a:solidFill>
                    <a:srgbClr val="000000"/>
                  </a:solidFill>
                  <a:latin typeface="Arial"/>
                  <a:ea typeface="Arial"/>
                  <a:cs typeface="Arial"/>
                  <a:sym typeface="Arial"/>
                </a:endParaRPr>
              </a:p>
            </p:txBody>
          </p:sp>
          <p:sp>
            <p:nvSpPr>
              <p:cNvPr id="315" name="Google Shape;315;p21"/>
              <p:cNvSpPr txBox="1"/>
              <p:nvPr/>
            </p:nvSpPr>
            <p:spPr>
              <a:xfrm>
                <a:off x="2632409" y="1845008"/>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PL</a:t>
                </a:r>
                <a:endParaRPr b="0" i="0" sz="1400" u="none" cap="none" strike="noStrike">
                  <a:solidFill>
                    <a:srgbClr val="000000"/>
                  </a:solidFill>
                  <a:latin typeface="Arial"/>
                  <a:ea typeface="Arial"/>
                  <a:cs typeface="Arial"/>
                  <a:sym typeface="Arial"/>
                </a:endParaRPr>
              </a:p>
            </p:txBody>
          </p:sp>
          <p:sp>
            <p:nvSpPr>
              <p:cNvPr id="316" name="Google Shape;316;p21"/>
              <p:cNvSpPr txBox="1"/>
              <p:nvPr/>
            </p:nvSpPr>
            <p:spPr>
              <a:xfrm>
                <a:off x="2635930" y="2228590"/>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CL</a:t>
                </a:r>
                <a:endParaRPr b="0" i="0" sz="1400" u="none" cap="none" strike="noStrike">
                  <a:solidFill>
                    <a:srgbClr val="000000"/>
                  </a:solidFill>
                  <a:latin typeface="Arial"/>
                  <a:ea typeface="Arial"/>
                  <a:cs typeface="Arial"/>
                  <a:sym typeface="Arial"/>
                </a:endParaRPr>
              </a:p>
            </p:txBody>
          </p:sp>
          <p:sp>
            <p:nvSpPr>
              <p:cNvPr id="317" name="Google Shape;317;p21"/>
              <p:cNvSpPr/>
              <p:nvPr/>
            </p:nvSpPr>
            <p:spPr>
              <a:xfrm>
                <a:off x="3688673" y="1284138"/>
                <a:ext cx="5662800" cy="347400"/>
              </a:xfrm>
              <a:prstGeom prst="roundRect">
                <a:avLst>
                  <a:gd fmla="val 6804" name="adj"/>
                </a:avLst>
              </a:prstGeom>
              <a:solidFill>
                <a:srgbClr val="FFBA3D"/>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High</a:t>
                </a:r>
                <a:endParaRPr b="0" i="0" sz="1400" u="none" cap="none" strike="noStrike">
                  <a:solidFill>
                    <a:srgbClr val="000000"/>
                  </a:solidFill>
                  <a:latin typeface="Arial"/>
                  <a:ea typeface="Arial"/>
                  <a:cs typeface="Arial"/>
                  <a:sym typeface="Arial"/>
                </a:endParaRPr>
              </a:p>
            </p:txBody>
          </p:sp>
          <p:sp>
            <p:nvSpPr>
              <p:cNvPr id="318" name="Google Shape;318;p21"/>
              <p:cNvSpPr/>
              <p:nvPr/>
            </p:nvSpPr>
            <p:spPr>
              <a:xfrm>
                <a:off x="3687975" y="2068638"/>
                <a:ext cx="1983000" cy="347400"/>
              </a:xfrm>
              <a:prstGeom prst="roundRect">
                <a:avLst>
                  <a:gd fmla="val 6804" name="adj"/>
                </a:avLst>
              </a:prstGeom>
              <a:solidFill>
                <a:srgbClr val="5E378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Low</a:t>
                </a:r>
                <a:endParaRPr b="0" i="0" sz="1400" u="none" cap="none" strike="noStrike">
                  <a:solidFill>
                    <a:srgbClr val="000000"/>
                  </a:solidFill>
                  <a:latin typeface="Arial"/>
                  <a:ea typeface="Arial"/>
                  <a:cs typeface="Arial"/>
                  <a:sym typeface="Arial"/>
                </a:endParaRPr>
              </a:p>
            </p:txBody>
          </p:sp>
          <p:sp>
            <p:nvSpPr>
              <p:cNvPr id="319" name="Google Shape;319;p21"/>
              <p:cNvSpPr/>
              <p:nvPr/>
            </p:nvSpPr>
            <p:spPr>
              <a:xfrm>
                <a:off x="3688675" y="1680338"/>
                <a:ext cx="4005300" cy="340800"/>
              </a:xfrm>
              <a:prstGeom prst="roundRect">
                <a:avLst>
                  <a:gd fmla="val 6804" name="adj"/>
                </a:avLst>
              </a:prstGeom>
              <a:solidFill>
                <a:srgbClr val="FE463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Medium</a:t>
                </a:r>
                <a:endParaRPr b="0" i="0" sz="1400" u="none" cap="none" strike="noStrike">
                  <a:solidFill>
                    <a:srgbClr val="000000"/>
                  </a:solidFill>
                  <a:latin typeface="Arial"/>
                  <a:ea typeface="Arial"/>
                  <a:cs typeface="Arial"/>
                  <a:sym typeface="Arial"/>
                </a:endParaRPr>
              </a:p>
            </p:txBody>
          </p:sp>
          <p:sp>
            <p:nvSpPr>
              <p:cNvPr id="320" name="Google Shape;320;p21"/>
              <p:cNvSpPr/>
              <p:nvPr/>
            </p:nvSpPr>
            <p:spPr>
              <a:xfrm>
                <a:off x="2880934" y="1284133"/>
                <a:ext cx="647100" cy="347400"/>
              </a:xfrm>
              <a:prstGeom prst="roundRect">
                <a:avLst>
                  <a:gd fmla="val 6804" name="adj"/>
                </a:avLst>
              </a:prstGeom>
              <a:solidFill>
                <a:srgbClr val="FFBA3D"/>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21" name="Google Shape;321;p21"/>
              <p:cNvSpPr/>
              <p:nvPr/>
            </p:nvSpPr>
            <p:spPr>
              <a:xfrm>
                <a:off x="2877416" y="2068647"/>
                <a:ext cx="647100" cy="347400"/>
              </a:xfrm>
              <a:prstGeom prst="roundRect">
                <a:avLst>
                  <a:gd fmla="val 6804" name="adj"/>
                </a:avLst>
              </a:prstGeom>
              <a:solidFill>
                <a:srgbClr val="5E378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22" name="Google Shape;322;p21"/>
              <p:cNvSpPr/>
              <p:nvPr/>
            </p:nvSpPr>
            <p:spPr>
              <a:xfrm>
                <a:off x="2880933" y="1678804"/>
                <a:ext cx="647100" cy="347400"/>
              </a:xfrm>
              <a:prstGeom prst="roundRect">
                <a:avLst>
                  <a:gd fmla="val 6804" name="adj"/>
                </a:avLst>
              </a:prstGeom>
              <a:solidFill>
                <a:srgbClr val="FE463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cxnSp>
            <p:nvCxnSpPr>
              <p:cNvPr id="323" name="Google Shape;323;p21"/>
              <p:cNvCxnSpPr/>
              <p:nvPr/>
            </p:nvCxnSpPr>
            <p:spPr>
              <a:xfrm flipH="1">
                <a:off x="3602324" y="1284133"/>
                <a:ext cx="12300" cy="1210800"/>
              </a:xfrm>
              <a:prstGeom prst="straightConnector1">
                <a:avLst/>
              </a:prstGeom>
              <a:noFill/>
              <a:ln cap="flat" cmpd="sng" w="9525">
                <a:solidFill>
                  <a:srgbClr val="7F7F7F">
                    <a:alpha val="66666"/>
                  </a:srgbClr>
                </a:solidFill>
                <a:prstDash val="solid"/>
                <a:miter lim="800000"/>
                <a:headEnd len="sm" w="sm" type="none"/>
                <a:tailEnd len="sm" w="sm" type="none"/>
              </a:ln>
            </p:spPr>
          </p:cxnSp>
          <p:sp>
            <p:nvSpPr>
              <p:cNvPr id="324" name="Google Shape;324;p21"/>
              <p:cNvSpPr txBox="1"/>
              <p:nvPr/>
            </p:nvSpPr>
            <p:spPr>
              <a:xfrm>
                <a:off x="2690188" y="1284133"/>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IVT</a:t>
                </a:r>
                <a:endParaRPr b="0" i="0" sz="1400" u="none" cap="none" strike="noStrike">
                  <a:solidFill>
                    <a:srgbClr val="000000"/>
                  </a:solidFill>
                  <a:latin typeface="Arial"/>
                  <a:ea typeface="Arial"/>
                  <a:cs typeface="Arial"/>
                  <a:sym typeface="Arial"/>
                </a:endParaRPr>
              </a:p>
            </p:txBody>
          </p:sp>
          <p:sp>
            <p:nvSpPr>
              <p:cNvPr id="325" name="Google Shape;325;p21"/>
              <p:cNvSpPr txBox="1"/>
              <p:nvPr/>
            </p:nvSpPr>
            <p:spPr>
              <a:xfrm>
                <a:off x="2690187" y="1688493"/>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SL</a:t>
                </a:r>
                <a:endParaRPr b="0" i="0" sz="1400" u="none" cap="none" strike="noStrike">
                  <a:solidFill>
                    <a:srgbClr val="000000"/>
                  </a:solidFill>
                  <a:latin typeface="Arial"/>
                  <a:ea typeface="Arial"/>
                  <a:cs typeface="Arial"/>
                  <a:sym typeface="Arial"/>
                </a:endParaRPr>
              </a:p>
            </p:txBody>
          </p:sp>
          <p:sp>
            <p:nvSpPr>
              <p:cNvPr id="326" name="Google Shape;326;p21"/>
              <p:cNvSpPr txBox="1"/>
              <p:nvPr/>
            </p:nvSpPr>
            <p:spPr>
              <a:xfrm>
                <a:off x="2678719" y="2079442"/>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CSAT</a:t>
                </a:r>
                <a:endParaRPr b="0" i="0" sz="1400" u="none" cap="none" strike="noStrike">
                  <a:solidFill>
                    <a:srgbClr val="000000"/>
                  </a:solidFill>
                  <a:latin typeface="Arial"/>
                  <a:ea typeface="Arial"/>
                  <a:cs typeface="Arial"/>
                  <a:sym typeface="Arial"/>
                </a:endParaRPr>
              </a:p>
            </p:txBody>
          </p:sp>
        </p:grpSp>
      </p:grpSp>
      <p:sp>
        <p:nvSpPr>
          <p:cNvPr id="327" name="Google Shape;327;p21"/>
          <p:cNvSpPr txBox="1"/>
          <p:nvPr/>
        </p:nvSpPr>
        <p:spPr>
          <a:xfrm>
            <a:off x="7355399" y="5985440"/>
            <a:ext cx="3312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1"/>
          <p:cNvSpPr txBox="1"/>
          <p:nvPr/>
        </p:nvSpPr>
        <p:spPr>
          <a:xfrm>
            <a:off x="7366828" y="6255881"/>
            <a:ext cx="4922100" cy="2646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1"/>
          <p:cNvSpPr txBox="1"/>
          <p:nvPr/>
        </p:nvSpPr>
        <p:spPr>
          <a:xfrm>
            <a:off x="3157347" y="4616985"/>
            <a:ext cx="3802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BA3D"/>
                </a:solidFill>
                <a:latin typeface="Arial"/>
                <a:ea typeface="Arial"/>
                <a:cs typeface="Arial"/>
                <a:sym typeface="Arial"/>
              </a:rPr>
              <a:t>2015 Metrics</a:t>
            </a:r>
            <a:endParaRPr b="0" i="0" sz="1400" u="none" cap="none" strike="noStrike">
              <a:solidFill>
                <a:srgbClr val="000000"/>
              </a:solidFill>
              <a:latin typeface="Arial"/>
              <a:ea typeface="Arial"/>
              <a:cs typeface="Arial"/>
              <a:sym typeface="Arial"/>
            </a:endParaRPr>
          </a:p>
        </p:txBody>
      </p:sp>
      <p:sp>
        <p:nvSpPr>
          <p:cNvPr id="330" name="Google Shape;330;p21"/>
          <p:cNvSpPr txBox="1"/>
          <p:nvPr/>
        </p:nvSpPr>
        <p:spPr>
          <a:xfrm>
            <a:off x="2923790" y="5268386"/>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CI</a:t>
            </a:r>
            <a:endParaRPr b="0" i="0" sz="1400" u="none" cap="none" strike="noStrike">
              <a:solidFill>
                <a:srgbClr val="000000"/>
              </a:solidFill>
              <a:latin typeface="Arial"/>
              <a:ea typeface="Arial"/>
              <a:cs typeface="Arial"/>
              <a:sym typeface="Arial"/>
            </a:endParaRPr>
          </a:p>
        </p:txBody>
      </p:sp>
      <p:sp>
        <p:nvSpPr>
          <p:cNvPr id="331" name="Google Shape;331;p21"/>
          <p:cNvSpPr txBox="1"/>
          <p:nvPr/>
        </p:nvSpPr>
        <p:spPr>
          <a:xfrm>
            <a:off x="2912321" y="5644796"/>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PL</a:t>
            </a:r>
            <a:endParaRPr b="0" i="0" sz="1400" u="none" cap="none" strike="noStrike">
              <a:solidFill>
                <a:srgbClr val="000000"/>
              </a:solidFill>
              <a:latin typeface="Arial"/>
              <a:ea typeface="Arial"/>
              <a:cs typeface="Arial"/>
              <a:sym typeface="Arial"/>
            </a:endParaRPr>
          </a:p>
        </p:txBody>
      </p:sp>
      <p:sp>
        <p:nvSpPr>
          <p:cNvPr id="332" name="Google Shape;332;p21"/>
          <p:cNvSpPr txBox="1"/>
          <p:nvPr/>
        </p:nvSpPr>
        <p:spPr>
          <a:xfrm>
            <a:off x="2915843" y="6028378"/>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CL</a:t>
            </a:r>
            <a:endParaRPr b="0" i="0" sz="1400" u="none" cap="none" strike="noStrike">
              <a:solidFill>
                <a:srgbClr val="000000"/>
              </a:solidFill>
              <a:latin typeface="Arial"/>
              <a:ea typeface="Arial"/>
              <a:cs typeface="Arial"/>
              <a:sym typeface="Arial"/>
            </a:endParaRPr>
          </a:p>
        </p:txBody>
      </p:sp>
      <p:sp>
        <p:nvSpPr>
          <p:cNvPr id="333" name="Google Shape;333;p21"/>
          <p:cNvSpPr/>
          <p:nvPr/>
        </p:nvSpPr>
        <p:spPr>
          <a:xfrm>
            <a:off x="3968578" y="5083925"/>
            <a:ext cx="3921600" cy="347400"/>
          </a:xfrm>
          <a:prstGeom prst="roundRect">
            <a:avLst>
              <a:gd fmla="val 6804" name="adj"/>
            </a:avLst>
          </a:prstGeom>
          <a:solidFill>
            <a:srgbClr val="FFBA3D"/>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Medium</a:t>
            </a:r>
            <a:endParaRPr b="0" i="0" sz="1400" u="none" cap="none" strike="noStrike">
              <a:solidFill>
                <a:srgbClr val="000000"/>
              </a:solidFill>
              <a:latin typeface="Arial"/>
              <a:ea typeface="Arial"/>
              <a:cs typeface="Arial"/>
              <a:sym typeface="Arial"/>
            </a:endParaRPr>
          </a:p>
        </p:txBody>
      </p:sp>
      <p:sp>
        <p:nvSpPr>
          <p:cNvPr id="334" name="Google Shape;334;p21"/>
          <p:cNvSpPr/>
          <p:nvPr/>
        </p:nvSpPr>
        <p:spPr>
          <a:xfrm>
            <a:off x="3967888" y="5868425"/>
            <a:ext cx="1898400" cy="347400"/>
          </a:xfrm>
          <a:prstGeom prst="roundRect">
            <a:avLst>
              <a:gd fmla="val 6804" name="adj"/>
            </a:avLst>
          </a:prstGeom>
          <a:solidFill>
            <a:srgbClr val="5E378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Low</a:t>
            </a:r>
            <a:endParaRPr b="0" i="0" sz="1400" u="none" cap="none" strike="noStrike">
              <a:solidFill>
                <a:srgbClr val="000000"/>
              </a:solidFill>
              <a:latin typeface="Arial"/>
              <a:ea typeface="Arial"/>
              <a:cs typeface="Arial"/>
              <a:sym typeface="Arial"/>
            </a:endParaRPr>
          </a:p>
        </p:txBody>
      </p:sp>
      <p:sp>
        <p:nvSpPr>
          <p:cNvPr id="335" name="Google Shape;335;p21"/>
          <p:cNvSpPr/>
          <p:nvPr/>
        </p:nvSpPr>
        <p:spPr>
          <a:xfrm>
            <a:off x="3968588" y="5480125"/>
            <a:ext cx="1898400" cy="340800"/>
          </a:xfrm>
          <a:prstGeom prst="roundRect">
            <a:avLst>
              <a:gd fmla="val 6804" name="adj"/>
            </a:avLst>
          </a:prstGeom>
          <a:solidFill>
            <a:srgbClr val="FE463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Low</a:t>
            </a:r>
            <a:endParaRPr b="0" i="0" sz="1400" u="none" cap="none" strike="noStrike">
              <a:solidFill>
                <a:srgbClr val="000000"/>
              </a:solidFill>
              <a:latin typeface="Arial"/>
              <a:ea typeface="Arial"/>
              <a:cs typeface="Arial"/>
              <a:sym typeface="Arial"/>
            </a:endParaRPr>
          </a:p>
        </p:txBody>
      </p:sp>
      <p:sp>
        <p:nvSpPr>
          <p:cNvPr id="336" name="Google Shape;336;p21"/>
          <p:cNvSpPr/>
          <p:nvPr/>
        </p:nvSpPr>
        <p:spPr>
          <a:xfrm>
            <a:off x="3160846" y="5083921"/>
            <a:ext cx="647100" cy="347400"/>
          </a:xfrm>
          <a:prstGeom prst="roundRect">
            <a:avLst>
              <a:gd fmla="val 6804" name="adj"/>
            </a:avLst>
          </a:prstGeom>
          <a:solidFill>
            <a:srgbClr val="FFBA3D"/>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37" name="Google Shape;337;p21"/>
          <p:cNvSpPr/>
          <p:nvPr/>
        </p:nvSpPr>
        <p:spPr>
          <a:xfrm>
            <a:off x="3157329" y="5868435"/>
            <a:ext cx="647100" cy="347400"/>
          </a:xfrm>
          <a:prstGeom prst="roundRect">
            <a:avLst>
              <a:gd fmla="val 6804" name="adj"/>
            </a:avLst>
          </a:prstGeom>
          <a:solidFill>
            <a:srgbClr val="5E378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38" name="Google Shape;338;p21"/>
          <p:cNvSpPr/>
          <p:nvPr/>
        </p:nvSpPr>
        <p:spPr>
          <a:xfrm>
            <a:off x="3160846" y="5478592"/>
            <a:ext cx="647100" cy="347400"/>
          </a:xfrm>
          <a:prstGeom prst="roundRect">
            <a:avLst>
              <a:gd fmla="val 6804" name="adj"/>
            </a:avLst>
          </a:prstGeom>
          <a:solidFill>
            <a:srgbClr val="FE463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cxnSp>
        <p:nvCxnSpPr>
          <p:cNvPr id="339" name="Google Shape;339;p21"/>
          <p:cNvCxnSpPr/>
          <p:nvPr/>
        </p:nvCxnSpPr>
        <p:spPr>
          <a:xfrm flipH="1">
            <a:off x="3882237" y="5083921"/>
            <a:ext cx="12300" cy="1210800"/>
          </a:xfrm>
          <a:prstGeom prst="straightConnector1">
            <a:avLst/>
          </a:prstGeom>
          <a:noFill/>
          <a:ln cap="flat" cmpd="sng" w="9525">
            <a:solidFill>
              <a:srgbClr val="7F7F7F">
                <a:alpha val="66666"/>
              </a:srgbClr>
            </a:solidFill>
            <a:prstDash val="solid"/>
            <a:miter lim="800000"/>
            <a:headEnd len="sm" w="sm" type="none"/>
            <a:tailEnd len="sm" w="sm" type="none"/>
          </a:ln>
        </p:spPr>
      </p:cxnSp>
      <p:sp>
        <p:nvSpPr>
          <p:cNvPr id="340" name="Google Shape;340;p21"/>
          <p:cNvSpPr txBox="1"/>
          <p:nvPr/>
        </p:nvSpPr>
        <p:spPr>
          <a:xfrm>
            <a:off x="2970101" y="5083921"/>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IVT</a:t>
            </a:r>
            <a:endParaRPr b="0" i="0" sz="1400" u="none" cap="none" strike="noStrike">
              <a:solidFill>
                <a:srgbClr val="000000"/>
              </a:solidFill>
              <a:latin typeface="Arial"/>
              <a:ea typeface="Arial"/>
              <a:cs typeface="Arial"/>
              <a:sym typeface="Arial"/>
            </a:endParaRPr>
          </a:p>
        </p:txBody>
      </p:sp>
      <p:sp>
        <p:nvSpPr>
          <p:cNvPr id="341" name="Google Shape;341;p21"/>
          <p:cNvSpPr txBox="1"/>
          <p:nvPr/>
        </p:nvSpPr>
        <p:spPr>
          <a:xfrm>
            <a:off x="2970099" y="5488281"/>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SL</a:t>
            </a:r>
            <a:endParaRPr b="0" i="0" sz="1400" u="none" cap="none" strike="noStrike">
              <a:solidFill>
                <a:srgbClr val="000000"/>
              </a:solidFill>
              <a:latin typeface="Arial"/>
              <a:ea typeface="Arial"/>
              <a:cs typeface="Arial"/>
              <a:sym typeface="Arial"/>
            </a:endParaRPr>
          </a:p>
        </p:txBody>
      </p:sp>
      <p:sp>
        <p:nvSpPr>
          <p:cNvPr id="342" name="Google Shape;342;p21"/>
          <p:cNvSpPr txBox="1"/>
          <p:nvPr/>
        </p:nvSpPr>
        <p:spPr>
          <a:xfrm>
            <a:off x="2958632" y="5879230"/>
            <a:ext cx="103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CSAT</a:t>
            </a:r>
            <a:endParaRPr b="0" i="0" sz="1400" u="none" cap="none" strike="noStrike">
              <a:solidFill>
                <a:srgbClr val="000000"/>
              </a:solidFill>
              <a:latin typeface="Arial"/>
              <a:ea typeface="Arial"/>
              <a:cs typeface="Arial"/>
              <a:sym typeface="Arial"/>
            </a:endParaRPr>
          </a:p>
        </p:txBody>
      </p:sp>
      <p:sp>
        <p:nvSpPr>
          <p:cNvPr id="343" name="Google Shape;343;p2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44" name="Google Shape;344;p21"/>
          <p:cNvSpPr txBox="1"/>
          <p:nvPr/>
        </p:nvSpPr>
        <p:spPr>
          <a:xfrm>
            <a:off x="38100" y="6273175"/>
            <a:ext cx="12115800" cy="400200"/>
          </a:xfrm>
          <a:prstGeom prst="rect">
            <a:avLst/>
          </a:prstGeom>
          <a:noFill/>
          <a:ln>
            <a:noFill/>
          </a:ln>
        </p:spPr>
        <p:txBody>
          <a:bodyPr anchorCtr="0" anchor="t" bIns="91425" lIns="91425" spcFirstLastPara="1" rIns="91425" wrap="square" tIns="91425">
            <a:spAutoFit/>
          </a:bodyPr>
          <a:lstStyle/>
          <a:p>
            <a:pPr indent="-457200" lvl="0" marL="457200" rtl="0" algn="ctr">
              <a:lnSpc>
                <a:spcPct val="100000"/>
              </a:lnSpc>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